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59" r:id="rId7"/>
    <p:sldId id="260" r:id="rId8"/>
    <p:sldId id="264" r:id="rId9"/>
    <p:sldId id="265" r:id="rId10"/>
    <p:sldId id="267" r:id="rId11"/>
    <p:sldId id="268" r:id="rId12"/>
    <p:sldId id="270" r:id="rId13"/>
    <p:sldId id="269" r:id="rId14"/>
    <p:sldId id="266" r:id="rId15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C75B93-1C10-2E6C-197E-563966D4D185}" v="218" dt="2025-10-26T19:01:41.92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586" autoAdjust="0"/>
  </p:normalViewPr>
  <p:slideViewPr>
    <p:cSldViewPr>
      <p:cViewPr varScale="1">
        <p:scale>
          <a:sx n="55" d="100"/>
          <a:sy n="55" d="100"/>
        </p:scale>
        <p:origin x="658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-144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43"/>
          <c:y val="0"/>
          <c:w val="0.56999999999999995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Scale (100%)</c:v>
                </c:pt>
              </c:strCache>
            </c:strRef>
          </c:tx>
          <c:spPr>
            <a:solidFill>
              <a:srgbClr val="EEF1FA"/>
            </a:solidFill>
            <a:ln>
              <a:noFill/>
            </a:ln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Harm reduction and overdose prevention</c:v>
                </c:pt>
                <c:pt idx="1">
                  <c:v>Prevention and early intervention</c:v>
                </c:pt>
                <c:pt idx="2">
                  <c:v>Health systems, services and policy</c:v>
                </c:pt>
                <c:pt idx="3">
                  <c:v>Mental health and concurrent disorders</c:v>
                </c:pt>
                <c:pt idx="4">
                  <c:v>Treatment and recovery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49-4189-B354-6663A0444FCE}"/>
            </c:ext>
          </c:extLst>
        </c:ser>
        <c:ser>
          <c:idx val="1"/>
          <c:order val="1"/>
          <c:tx>
            <c:strRef>
              <c:f>Sheet1!$B$1</c:f>
              <c:strCache>
                <c:ptCount val="1"/>
                <c:pt idx="0">
                  <c:v>National priority</c:v>
                </c:pt>
              </c:strCache>
            </c:strRef>
          </c:tx>
          <c:spPr>
            <a:solidFill>
              <a:srgbClr val="208AB8"/>
            </a:solidFill>
          </c:spPr>
          <c:invertIfNegative val="1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rgbClr val="0F2D83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Harm reduction and overdose prevention</c:v>
                </c:pt>
                <c:pt idx="1">
                  <c:v>Prevention and early intervention</c:v>
                </c:pt>
                <c:pt idx="2">
                  <c:v>Health systems, services and policy</c:v>
                </c:pt>
                <c:pt idx="3">
                  <c:v>Mental health and concurrent disorders</c:v>
                </c:pt>
                <c:pt idx="4">
                  <c:v>Treatment and recovery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0.53799999999999992</c:v>
                </c:pt>
                <c:pt idx="1">
                  <c:v>0.57700000000000007</c:v>
                </c:pt>
                <c:pt idx="2">
                  <c:v>0.57700000000000007</c:v>
                </c:pt>
                <c:pt idx="3">
                  <c:v>0.61499999999999999</c:v>
                </c:pt>
                <c:pt idx="4">
                  <c:v>0.65400000000000003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A824-45A1-9A45-A4C0438A26D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>
          <a:solidFill>
            <a:srgbClr val="0F2D83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37EB8-113A-4A9A-B987-E8E80CB4FD44}" type="datetimeFigureOut">
              <a:rPr lang="en-CA" smtClean="0"/>
              <a:t>2026-09-29</a:t>
            </a:fld>
            <a:endParaRPr lang="en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0A78F-24BB-4AAE-A577-AE6ACEDAE27F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4869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Hi </a:t>
            </a:r>
            <a:r>
              <a:rPr lang="es-ES" dirty="0" err="1" smtClean="0"/>
              <a:t>everyone</a:t>
            </a:r>
            <a:r>
              <a:rPr lang="es-ES" dirty="0" smtClean="0"/>
              <a:t>, </a:t>
            </a:r>
            <a:r>
              <a:rPr lang="es-ES" dirty="0" err="1" smtClean="0"/>
              <a:t>welcome</a:t>
            </a:r>
            <a:r>
              <a:rPr lang="es-ES" dirty="0" smtClean="0"/>
              <a:t> back. </a:t>
            </a:r>
          </a:p>
          <a:p>
            <a:endParaRPr lang="es-ES" dirty="0" smtClean="0"/>
          </a:p>
          <a:p>
            <a:r>
              <a:rPr lang="es-ES" dirty="0" smtClean="0"/>
              <a:t>I </a:t>
            </a:r>
            <a:r>
              <a:rPr lang="es-ES" dirty="0" err="1" smtClean="0"/>
              <a:t>would</a:t>
            </a:r>
            <a:r>
              <a:rPr lang="es-ES" dirty="0" smtClean="0"/>
              <a:t> </a:t>
            </a:r>
            <a:r>
              <a:rPr lang="es-ES" dirty="0" err="1" smtClean="0"/>
              <a:t>like</a:t>
            </a:r>
            <a:r>
              <a:rPr lang="es-ES" dirty="0" smtClean="0"/>
              <a:t> </a:t>
            </a:r>
            <a:r>
              <a:rPr lang="es-ES" dirty="0" err="1" smtClean="0"/>
              <a:t>us</a:t>
            </a:r>
            <a:r>
              <a:rPr lang="es-ES" dirty="0" smtClean="0"/>
              <a:t> to </a:t>
            </a:r>
            <a:r>
              <a:rPr lang="es-ES" dirty="0" err="1" smtClean="0"/>
              <a:t>move</a:t>
            </a:r>
            <a:r>
              <a:rPr lang="es-ES" dirty="0" smtClean="0"/>
              <a:t> </a:t>
            </a:r>
            <a:r>
              <a:rPr lang="es-ES" dirty="0" err="1" smtClean="0"/>
              <a:t>now</a:t>
            </a:r>
            <a:r>
              <a:rPr lang="es-ES" dirty="0" smtClean="0"/>
              <a:t> </a:t>
            </a:r>
            <a:r>
              <a:rPr lang="es-ES" dirty="0" err="1" smtClean="0"/>
              <a:t>into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Q &amp;</a:t>
            </a:r>
            <a:r>
              <a:rPr lang="es-ES" baseline="0" dirty="0" smtClean="0"/>
              <a:t> A </a:t>
            </a:r>
            <a:r>
              <a:rPr lang="es-ES" baseline="0" dirty="0" err="1" smtClean="0"/>
              <a:t>portion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event</a:t>
            </a:r>
            <a:r>
              <a:rPr lang="es-ES" baseline="0" dirty="0" smtClean="0"/>
              <a:t>. </a:t>
            </a:r>
            <a:endParaRPr lang="es-ES" dirty="0" smtClean="0"/>
          </a:p>
          <a:p>
            <a:endParaRPr lang="es-ES" dirty="0" smtClean="0"/>
          </a:p>
          <a:p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those</a:t>
            </a:r>
            <a:r>
              <a:rPr lang="es-ES" dirty="0" smtClean="0"/>
              <a:t> </a:t>
            </a:r>
            <a:r>
              <a:rPr lang="es-ES" dirty="0" err="1" smtClean="0"/>
              <a:t>who</a:t>
            </a:r>
            <a:r>
              <a:rPr lang="es-ES" dirty="0" smtClean="0"/>
              <a:t> </a:t>
            </a:r>
            <a:r>
              <a:rPr lang="es-ES" dirty="0" err="1" smtClean="0"/>
              <a:t>don’t</a:t>
            </a:r>
            <a:r>
              <a:rPr lang="es-ES" dirty="0" smtClean="0"/>
              <a:t> </a:t>
            </a:r>
            <a:r>
              <a:rPr lang="es-ES" dirty="0" err="1" smtClean="0"/>
              <a:t>know</a:t>
            </a:r>
            <a:r>
              <a:rPr lang="es-ES" dirty="0" smtClean="0"/>
              <a:t> me, I</a:t>
            </a:r>
            <a:r>
              <a:rPr lang="es-ES" baseline="0" dirty="0" smtClean="0"/>
              <a:t> am Gonzalo Moreno, and I am </a:t>
            </a:r>
            <a:r>
              <a:rPr lang="es-ES" baseline="0" dirty="0" err="1" smtClean="0"/>
              <a:t>CRISM’s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national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coordinator</a:t>
            </a:r>
            <a:r>
              <a:rPr lang="es-ES" baseline="0" dirty="0" smtClean="0"/>
              <a:t>. </a:t>
            </a:r>
          </a:p>
          <a:p>
            <a:endParaRPr lang="es-ES" baseline="0" dirty="0" smtClean="0"/>
          </a:p>
          <a:p>
            <a:r>
              <a:rPr lang="es-ES" baseline="0" dirty="0" err="1" smtClean="0"/>
              <a:t>For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next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hour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or</a:t>
            </a:r>
            <a:r>
              <a:rPr lang="es-ES" baseline="0" dirty="0" smtClean="0"/>
              <a:t> so, I </a:t>
            </a:r>
            <a:r>
              <a:rPr lang="es-ES" baseline="0" dirty="0" err="1" smtClean="0"/>
              <a:t>want</a:t>
            </a:r>
            <a:r>
              <a:rPr lang="es-ES" baseline="0" dirty="0" smtClean="0"/>
              <a:t> to anchor </a:t>
            </a:r>
            <a:r>
              <a:rPr lang="es-ES" baseline="0" dirty="0" err="1" smtClean="0"/>
              <a:t>this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session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questions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concerns</a:t>
            </a:r>
            <a:r>
              <a:rPr lang="es-ES" baseline="0" dirty="0" smtClean="0"/>
              <a:t> and </a:t>
            </a:r>
            <a:r>
              <a:rPr lang="es-ES" baseline="0" dirty="0" err="1" smtClean="0"/>
              <a:t>observations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that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our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members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have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expressed</a:t>
            </a:r>
            <a:r>
              <a:rPr lang="es-ES" baseline="0" dirty="0" smtClean="0"/>
              <a:t>. </a:t>
            </a:r>
            <a:r>
              <a:rPr lang="es-ES" baseline="0" dirty="0" err="1" smtClean="0"/>
              <a:t>For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first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few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slides</a:t>
            </a:r>
            <a:r>
              <a:rPr lang="es-ES" baseline="0" dirty="0" smtClean="0"/>
              <a:t> I </a:t>
            </a:r>
            <a:r>
              <a:rPr lang="es-ES" baseline="0" dirty="0" err="1" smtClean="0"/>
              <a:t>have</a:t>
            </a:r>
            <a:r>
              <a:rPr lang="es-ES" baseline="0" dirty="0" smtClean="0"/>
              <a:t> a </a:t>
            </a:r>
            <a:r>
              <a:rPr lang="es-ES" baseline="0" dirty="0" err="1" smtClean="0"/>
              <a:t>few</a:t>
            </a:r>
            <a:r>
              <a:rPr lang="es-ES" baseline="0" dirty="0" smtClean="0"/>
              <a:t> </a:t>
            </a:r>
            <a:r>
              <a:rPr lang="es-ES" baseline="0" dirty="0" err="1" smtClean="0"/>
              <a:t>questions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based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on</a:t>
            </a:r>
            <a:r>
              <a:rPr lang="es-ES" baseline="0" dirty="0" smtClean="0"/>
              <a:t> responses to a </a:t>
            </a:r>
            <a:r>
              <a:rPr lang="es-ES" baseline="0" dirty="0" err="1" smtClean="0"/>
              <a:t>member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survey</a:t>
            </a:r>
            <a:r>
              <a:rPr lang="es-ES" baseline="0" dirty="0" smtClean="0"/>
              <a:t>, and </a:t>
            </a:r>
            <a:r>
              <a:rPr lang="es-ES" baseline="0" dirty="0" err="1" smtClean="0"/>
              <a:t>then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for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bottom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hour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have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very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specific</a:t>
            </a:r>
            <a:r>
              <a:rPr lang="es-ES" baseline="0" dirty="0" smtClean="0"/>
              <a:t> </a:t>
            </a:r>
            <a:r>
              <a:rPr lang="es-ES" baseline="0" dirty="0" err="1" smtClean="0"/>
              <a:t>questions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that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would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like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ask</a:t>
            </a:r>
            <a:r>
              <a:rPr lang="es-ES" baseline="0" dirty="0" smtClean="0"/>
              <a:t> Dr. </a:t>
            </a:r>
            <a:r>
              <a:rPr lang="es-ES" baseline="0" dirty="0" err="1" smtClean="0"/>
              <a:t>Conrod</a:t>
            </a:r>
            <a:r>
              <a:rPr lang="es-ES" baseline="0" dirty="0" smtClean="0"/>
              <a:t> and </a:t>
            </a:r>
            <a:r>
              <a:rPr lang="es-ES" baseline="0" dirty="0" err="1" smtClean="0"/>
              <a:t>her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team</a:t>
            </a:r>
            <a:r>
              <a:rPr lang="es-ES" baseline="0" dirty="0" smtClean="0"/>
              <a:t>.</a:t>
            </a:r>
          </a:p>
          <a:p>
            <a:endParaRPr lang="es-ES" baseline="0" dirty="0" smtClean="0"/>
          </a:p>
          <a:p>
            <a:r>
              <a:rPr lang="es-ES" baseline="0" dirty="0" err="1" smtClean="0"/>
              <a:t>If</a:t>
            </a:r>
            <a:r>
              <a:rPr lang="es-ES" baseline="0" dirty="0" smtClean="0"/>
              <a:t> at </a:t>
            </a:r>
            <a:r>
              <a:rPr lang="es-ES" baseline="0" dirty="0" err="1" smtClean="0"/>
              <a:t>any</a:t>
            </a:r>
            <a:r>
              <a:rPr lang="es-ES" baseline="0" dirty="0" smtClean="0"/>
              <a:t> time, </a:t>
            </a:r>
            <a:r>
              <a:rPr lang="es-ES" baseline="0" dirty="0" err="1" smtClean="0"/>
              <a:t>people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have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follow</a:t>
            </a:r>
            <a:r>
              <a:rPr lang="es-ES" baseline="0" dirty="0" smtClean="0"/>
              <a:t>-ups to </a:t>
            </a:r>
            <a:r>
              <a:rPr lang="es-ES" baseline="0" dirty="0" err="1" smtClean="0"/>
              <a:t>anything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say</a:t>
            </a:r>
            <a:r>
              <a:rPr lang="es-ES" baseline="0" dirty="0" smtClean="0"/>
              <a:t>, Sabina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monitoring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event</a:t>
            </a:r>
            <a:r>
              <a:rPr lang="es-ES" baseline="0" dirty="0" smtClean="0"/>
              <a:t> chat</a:t>
            </a:r>
            <a:r>
              <a:rPr lang="es-ES" baseline="0" dirty="0" smtClean="0"/>
              <a:t>.</a:t>
            </a:r>
          </a:p>
          <a:p>
            <a:endParaRPr lang="es-ES" baseline="0" dirty="0" smtClean="0"/>
          </a:p>
          <a:p>
            <a:r>
              <a:rPr lang="es-ES" baseline="0" dirty="0" err="1" smtClean="0"/>
              <a:t>One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other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thing</a:t>
            </a:r>
            <a:r>
              <a:rPr lang="es-ES" baseline="0" dirty="0" smtClean="0"/>
              <a:t> I </a:t>
            </a:r>
            <a:r>
              <a:rPr lang="es-ES" baseline="0" dirty="0" err="1" smtClean="0"/>
              <a:t>will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say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will</a:t>
            </a:r>
            <a:r>
              <a:rPr lang="es-ES" baseline="0" dirty="0" smtClean="0"/>
              <a:t> do </a:t>
            </a:r>
            <a:r>
              <a:rPr lang="es-ES" baseline="0" dirty="0" err="1" smtClean="0"/>
              <a:t>our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best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cover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all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follow</a:t>
            </a:r>
            <a:r>
              <a:rPr lang="es-ES" baseline="0" dirty="0" smtClean="0"/>
              <a:t>-ups in </a:t>
            </a:r>
            <a:r>
              <a:rPr lang="es-ES" baseline="0" dirty="0" err="1" smtClean="0"/>
              <a:t>this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session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but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there’s</a:t>
            </a:r>
            <a:r>
              <a:rPr lang="es-ES" baseline="0" dirty="0" smtClean="0"/>
              <a:t> more </a:t>
            </a:r>
            <a:r>
              <a:rPr lang="es-ES" baseline="0" dirty="0" err="1" smtClean="0"/>
              <a:t>than</a:t>
            </a:r>
            <a:r>
              <a:rPr lang="es-ES" baseline="0" dirty="0" smtClean="0"/>
              <a:t> a </a:t>
            </a:r>
            <a:r>
              <a:rPr lang="es-ES" baseline="0" dirty="0" err="1" smtClean="0"/>
              <a:t>few</a:t>
            </a:r>
            <a:r>
              <a:rPr lang="es-ES" baseline="0" dirty="0" smtClean="0"/>
              <a:t> </a:t>
            </a:r>
            <a:r>
              <a:rPr lang="es-ES" baseline="0" dirty="0" err="1" smtClean="0"/>
              <a:t>questions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already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prepared</a:t>
            </a:r>
            <a:r>
              <a:rPr lang="es-ES" baseline="0" dirty="0" smtClean="0"/>
              <a:t>. </a:t>
            </a:r>
            <a:r>
              <a:rPr lang="es-ES" baseline="0" dirty="0" err="1" smtClean="0"/>
              <a:t>If</a:t>
            </a:r>
            <a:r>
              <a:rPr lang="es-ES" baseline="0" dirty="0" smtClean="0"/>
              <a:t> </a:t>
            </a:r>
            <a:r>
              <a:rPr lang="es-ES" baseline="0" dirty="0" err="1" smtClean="0"/>
              <a:t>you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ask</a:t>
            </a:r>
            <a:r>
              <a:rPr lang="es-ES" baseline="0" dirty="0" smtClean="0"/>
              <a:t> a </a:t>
            </a:r>
            <a:r>
              <a:rPr lang="es-ES" baseline="0" dirty="0" err="1" smtClean="0"/>
              <a:t>follow</a:t>
            </a:r>
            <a:r>
              <a:rPr lang="es-ES" baseline="0" dirty="0" smtClean="0"/>
              <a:t>-up and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don’t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get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it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will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keep</a:t>
            </a:r>
            <a:r>
              <a:rPr lang="es-ES" baseline="0" dirty="0" smtClean="0"/>
              <a:t> a record of </a:t>
            </a:r>
            <a:r>
              <a:rPr lang="es-ES" baseline="0" dirty="0" err="1" smtClean="0"/>
              <a:t>it</a:t>
            </a:r>
            <a:r>
              <a:rPr lang="es-ES" baseline="0" dirty="0" smtClean="0"/>
              <a:t> and </a:t>
            </a:r>
            <a:r>
              <a:rPr lang="es-ES" baseline="0" dirty="0" err="1" smtClean="0"/>
              <a:t>see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if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can </a:t>
            </a:r>
            <a:r>
              <a:rPr lang="es-ES" baseline="0" dirty="0" err="1" smtClean="0"/>
              <a:t>get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answered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by</a:t>
            </a:r>
            <a:r>
              <a:rPr lang="es-ES" baseline="0" dirty="0" smtClean="0"/>
              <a:t> INMHA offline </a:t>
            </a:r>
            <a:r>
              <a:rPr lang="es-ES" baseline="0" dirty="0" err="1" smtClean="0"/>
              <a:t>after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today</a:t>
            </a:r>
            <a:r>
              <a:rPr lang="es-ES" baseline="0" smtClean="0"/>
              <a:t>.</a:t>
            </a:r>
            <a:endParaRPr lang="es-ES" baseline="0" dirty="0" smtClean="0"/>
          </a:p>
          <a:p>
            <a:endParaRPr lang="es-ES" baseline="0" dirty="0" smtClean="0"/>
          </a:p>
          <a:p>
            <a:r>
              <a:rPr lang="es-ES" baseline="0" dirty="0" smtClean="0"/>
              <a:t>NEXT SLIDE</a:t>
            </a:r>
            <a:endParaRPr lang="es-ES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0A78F-24BB-4AAE-A577-AE6ACEDAE27F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0197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OK, so </a:t>
            </a:r>
            <a:r>
              <a:rPr lang="es-ES" dirty="0" err="1" smtClean="0"/>
              <a:t>let´s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get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started</a:t>
            </a:r>
            <a:r>
              <a:rPr lang="es-ES" baseline="0" dirty="0" smtClean="0"/>
              <a:t>.</a:t>
            </a:r>
          </a:p>
          <a:p>
            <a:endParaRPr lang="es-ES" baseline="0" dirty="0" smtClean="0"/>
          </a:p>
          <a:p>
            <a:r>
              <a:rPr lang="es-ES" dirty="0" smtClean="0"/>
              <a:t>In </a:t>
            </a:r>
            <a:r>
              <a:rPr lang="es-ES" dirty="0" err="1" smtClean="0"/>
              <a:t>order</a:t>
            </a:r>
            <a:r>
              <a:rPr lang="es-ES" dirty="0" smtClean="0"/>
              <a:t> to </a:t>
            </a:r>
            <a:r>
              <a:rPr lang="es-ES" dirty="0" err="1" smtClean="0"/>
              <a:t>not</a:t>
            </a:r>
            <a:r>
              <a:rPr lang="es-ES" dirty="0" smtClean="0"/>
              <a:t> </a:t>
            </a:r>
            <a:r>
              <a:rPr lang="es-ES" dirty="0" err="1" smtClean="0"/>
              <a:t>make</a:t>
            </a:r>
            <a:r>
              <a:rPr lang="es-ES" dirty="0" smtClean="0"/>
              <a:t> </a:t>
            </a:r>
            <a:r>
              <a:rPr lang="es-ES" dirty="0" err="1" smtClean="0"/>
              <a:t>this</a:t>
            </a:r>
            <a:r>
              <a:rPr lang="es-ES" dirty="0" smtClean="0"/>
              <a:t> a free-</a:t>
            </a:r>
            <a:r>
              <a:rPr lang="es-ES" dirty="0" err="1" smtClean="0"/>
              <a:t>for</a:t>
            </a:r>
            <a:r>
              <a:rPr lang="es-ES" dirty="0" smtClean="0"/>
              <a:t>-</a:t>
            </a:r>
            <a:r>
              <a:rPr lang="es-ES" dirty="0" err="1" smtClean="0"/>
              <a:t>all</a:t>
            </a:r>
            <a:r>
              <a:rPr lang="es-ES" dirty="0" smtClean="0"/>
              <a:t> and </a:t>
            </a:r>
            <a:r>
              <a:rPr lang="es-ES" dirty="0" err="1" smtClean="0"/>
              <a:t>keep</a:t>
            </a:r>
            <a:r>
              <a:rPr lang="es-ES" dirty="0" smtClean="0"/>
              <a:t> </a:t>
            </a:r>
            <a:r>
              <a:rPr lang="es-ES" dirty="0" err="1" smtClean="0"/>
              <a:t>this</a:t>
            </a:r>
            <a:r>
              <a:rPr lang="es-ES" dirty="0" smtClean="0"/>
              <a:t> more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less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stuctured</a:t>
            </a:r>
            <a:r>
              <a:rPr lang="es-ES" dirty="0" smtClean="0"/>
              <a:t>,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went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our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members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that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were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interested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this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event</a:t>
            </a:r>
            <a:r>
              <a:rPr lang="es-ES" baseline="0" dirty="0" smtClean="0"/>
              <a:t> and </a:t>
            </a:r>
            <a:r>
              <a:rPr lang="es-ES" baseline="0" dirty="0" err="1" smtClean="0"/>
              <a:t>sent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them</a:t>
            </a:r>
            <a:r>
              <a:rPr lang="es-ES" baseline="0" dirty="0" smtClean="0"/>
              <a:t> a short </a:t>
            </a:r>
            <a:r>
              <a:rPr lang="es-ES" baseline="0" dirty="0" err="1" smtClean="0"/>
              <a:t>survey</a:t>
            </a:r>
            <a:r>
              <a:rPr lang="es-ES" baseline="0" dirty="0" smtClean="0"/>
              <a:t>.</a:t>
            </a:r>
            <a:endParaRPr lang="es-ES" dirty="0" smtClean="0"/>
          </a:p>
          <a:p>
            <a:endParaRPr lang="es-E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asked</a:t>
            </a:r>
            <a:r>
              <a:rPr lang="es-ES" dirty="0" smtClean="0"/>
              <a:t> 5 </a:t>
            </a:r>
            <a:r>
              <a:rPr lang="es-ES" baseline="0" dirty="0" err="1" smtClean="0"/>
              <a:t>different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issues</a:t>
            </a:r>
            <a:r>
              <a:rPr lang="es-ES" baseline="0" dirty="0" smtClean="0"/>
              <a:t>, plus a free </a:t>
            </a:r>
            <a:r>
              <a:rPr lang="es-ES" baseline="0" dirty="0" err="1" smtClean="0"/>
              <a:t>text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entry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any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specific</a:t>
            </a:r>
            <a:r>
              <a:rPr lang="es-ES" baseline="0" dirty="0" smtClean="0"/>
              <a:t> </a:t>
            </a:r>
            <a:r>
              <a:rPr lang="es-ES" baseline="0" dirty="0" err="1" smtClean="0"/>
              <a:t>question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that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people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may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want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ask</a:t>
            </a:r>
            <a:r>
              <a:rPr lang="es-ES" baseline="0" dirty="0" smtClean="0"/>
              <a:t>. </a:t>
            </a:r>
            <a:r>
              <a:rPr lang="es-ES" baseline="0" dirty="0" err="1" smtClean="0"/>
              <a:t>For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5 </a:t>
            </a:r>
            <a:r>
              <a:rPr lang="es-ES" baseline="0" dirty="0" err="1" smtClean="0"/>
              <a:t>first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questions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strengths</a:t>
            </a:r>
            <a:r>
              <a:rPr lang="es-ES" baseline="0" dirty="0" smtClean="0"/>
              <a:t>, áreas </a:t>
            </a:r>
            <a:r>
              <a:rPr lang="es-ES" baseline="0" dirty="0" err="1" smtClean="0"/>
              <a:t>for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improvement</a:t>
            </a:r>
            <a:r>
              <a:rPr lang="es-ES" baseline="0" dirty="0" smtClean="0"/>
              <a:t>, etc.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provided</a:t>
            </a:r>
            <a:r>
              <a:rPr lang="es-ES" baseline="0" dirty="0" smtClean="0"/>
              <a:t> a </a:t>
            </a:r>
            <a:r>
              <a:rPr lang="es-ES" baseline="0" dirty="0" err="1" smtClean="0"/>
              <a:t>list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categories</a:t>
            </a:r>
            <a:r>
              <a:rPr lang="es-ES" baseline="0" dirty="0" smtClean="0"/>
              <a:t> plus </a:t>
            </a:r>
            <a:r>
              <a:rPr lang="es-ES" baseline="0" dirty="0" err="1" smtClean="0"/>
              <a:t>an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Other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question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if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people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wanted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fill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it</a:t>
            </a:r>
            <a:r>
              <a:rPr lang="es-ES" baseline="0" dirty="0" smtClean="0"/>
              <a:t> in.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had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very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very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few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others</a:t>
            </a:r>
            <a:r>
              <a:rPr lang="es-ES" baseline="0" dirty="0" smtClean="0"/>
              <a:t>, so I </a:t>
            </a:r>
            <a:r>
              <a:rPr lang="es-ES" baseline="0" dirty="0" err="1" smtClean="0"/>
              <a:t>think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categories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provided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actually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cover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people’s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concerns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fairly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well</a:t>
            </a:r>
            <a:r>
              <a:rPr lang="es-ES" baseline="0" dirty="0" smtClean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 smtClean="0"/>
              <a:t>Answers</a:t>
            </a:r>
            <a:r>
              <a:rPr lang="es-ES" dirty="0" smtClean="0"/>
              <a:t> </a:t>
            </a:r>
            <a:r>
              <a:rPr lang="es-ES" dirty="0" err="1" smtClean="0"/>
              <a:t>were</a:t>
            </a:r>
            <a:r>
              <a:rPr lang="es-ES" dirty="0" smtClean="0"/>
              <a:t> </a:t>
            </a:r>
            <a:r>
              <a:rPr lang="es-ES" dirty="0" err="1" smtClean="0"/>
              <a:t>select</a:t>
            </a:r>
            <a:r>
              <a:rPr lang="es-ES" dirty="0" smtClean="0"/>
              <a:t> </a:t>
            </a:r>
            <a:r>
              <a:rPr lang="es-ES" dirty="0" err="1" smtClean="0"/>
              <a:t>all</a:t>
            </a:r>
            <a:r>
              <a:rPr lang="es-ES" dirty="0" smtClean="0"/>
              <a:t>. </a:t>
            </a:r>
          </a:p>
          <a:p>
            <a:endParaRPr lang="es-E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 smtClean="0"/>
              <a:t>Numbers</a:t>
            </a:r>
            <a:r>
              <a:rPr lang="es-ES" dirty="0" smtClean="0"/>
              <a:t> </a:t>
            </a:r>
            <a:r>
              <a:rPr lang="es-ES" dirty="0" err="1" smtClean="0"/>
              <a:t>may</a:t>
            </a:r>
            <a:r>
              <a:rPr lang="es-ES" dirty="0" smtClean="0"/>
              <a:t> </a:t>
            </a:r>
            <a:r>
              <a:rPr lang="es-ES" dirty="0" err="1" smtClean="0"/>
              <a:t>have</a:t>
            </a:r>
            <a:r>
              <a:rPr lang="es-ES" dirty="0" smtClean="0"/>
              <a:t> </a:t>
            </a:r>
            <a:r>
              <a:rPr lang="es-ES" dirty="0" err="1" smtClean="0"/>
              <a:t>changed</a:t>
            </a:r>
            <a:r>
              <a:rPr lang="es-ES" dirty="0" smtClean="0"/>
              <a:t> a bit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since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we’ve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had</a:t>
            </a:r>
            <a:r>
              <a:rPr lang="es-ES" baseline="0" dirty="0" smtClean="0"/>
              <a:t> a </a:t>
            </a:r>
            <a:r>
              <a:rPr lang="es-ES" baseline="0" dirty="0" err="1" smtClean="0"/>
              <a:t>few</a:t>
            </a:r>
            <a:r>
              <a:rPr lang="es-ES" baseline="0" dirty="0" smtClean="0"/>
              <a:t> late </a:t>
            </a:r>
            <a:r>
              <a:rPr lang="es-ES" baseline="0" dirty="0" err="1" smtClean="0"/>
              <a:t>entries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that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were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not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able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incorporate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into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these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slides</a:t>
            </a:r>
            <a:r>
              <a:rPr lang="es-ES" baseline="0" dirty="0" smtClean="0"/>
              <a:t>.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did</a:t>
            </a:r>
            <a:r>
              <a:rPr lang="es-ES" baseline="0" dirty="0" smtClean="0"/>
              <a:t> incorpórate </a:t>
            </a:r>
            <a:r>
              <a:rPr lang="es-ES" baseline="0" dirty="0" err="1" smtClean="0"/>
              <a:t>some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later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specific</a:t>
            </a:r>
            <a:r>
              <a:rPr lang="es-ES" baseline="0" dirty="0" smtClean="0"/>
              <a:t> </a:t>
            </a:r>
            <a:r>
              <a:rPr lang="es-ES" baseline="0" dirty="0" err="1" smtClean="0"/>
              <a:t>questions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simply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because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many</a:t>
            </a:r>
            <a:r>
              <a:rPr lang="es-ES" baseline="0" dirty="0" smtClean="0"/>
              <a:t> cases </a:t>
            </a:r>
            <a:r>
              <a:rPr lang="es-ES" baseline="0" dirty="0" err="1" smtClean="0"/>
              <a:t>they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were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rephrasing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questions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already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posed</a:t>
            </a:r>
            <a:r>
              <a:rPr lang="es-ES" baseline="0" dirty="0" smtClean="0"/>
              <a:t>.</a:t>
            </a:r>
          </a:p>
          <a:p>
            <a:endParaRPr lang="es-ES" dirty="0" smtClean="0"/>
          </a:p>
          <a:p>
            <a:r>
              <a:rPr lang="es-ES" dirty="0" err="1" smtClean="0"/>
              <a:t>You</a:t>
            </a:r>
            <a:r>
              <a:rPr lang="es-ES" baseline="0" dirty="0" smtClean="0"/>
              <a:t> can </a:t>
            </a:r>
            <a:r>
              <a:rPr lang="es-ES" baseline="0" dirty="0" err="1" smtClean="0"/>
              <a:t>see</a:t>
            </a:r>
            <a:r>
              <a:rPr lang="es-ES" baseline="0" dirty="0" smtClean="0"/>
              <a:t> a </a:t>
            </a:r>
            <a:r>
              <a:rPr lang="es-ES" baseline="0" dirty="0" err="1" smtClean="0"/>
              <a:t>summary</a:t>
            </a:r>
            <a:r>
              <a:rPr lang="es-ES" baseline="0" dirty="0" smtClean="0"/>
              <a:t> up </a:t>
            </a:r>
            <a:r>
              <a:rPr lang="es-ES" baseline="0" dirty="0" err="1" smtClean="0"/>
              <a:t>here</a:t>
            </a:r>
            <a:r>
              <a:rPr lang="es-ES" baseline="0" dirty="0" smtClean="0"/>
              <a:t>. </a:t>
            </a:r>
            <a:r>
              <a:rPr lang="es-ES" baseline="0" dirty="0" err="1" smtClean="0"/>
              <a:t>I’m</a:t>
            </a:r>
            <a:r>
              <a:rPr lang="es-ES" baseline="0" dirty="0" smtClean="0"/>
              <a:t> </a:t>
            </a:r>
            <a:r>
              <a:rPr lang="es-ES" baseline="0" dirty="0" err="1" smtClean="0"/>
              <a:t>going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go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through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each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these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turn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but</a:t>
            </a:r>
            <a:r>
              <a:rPr lang="es-ES" baseline="0" dirty="0" smtClean="0"/>
              <a:t> I do </a:t>
            </a:r>
            <a:r>
              <a:rPr lang="es-ES" baseline="0" dirty="0" err="1" smtClean="0"/>
              <a:t>want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say</a:t>
            </a:r>
            <a:r>
              <a:rPr lang="es-ES" baseline="0" dirty="0" smtClean="0"/>
              <a:t> a </a:t>
            </a:r>
            <a:r>
              <a:rPr lang="es-ES" baseline="0" dirty="0" err="1" smtClean="0"/>
              <a:t>couple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things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about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what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survey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does</a:t>
            </a:r>
            <a:r>
              <a:rPr lang="es-ES" baseline="0" dirty="0" smtClean="0"/>
              <a:t> and </a:t>
            </a:r>
            <a:r>
              <a:rPr lang="es-ES" baseline="0" dirty="0" err="1" smtClean="0"/>
              <a:t>what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doesn’t</a:t>
            </a:r>
            <a:r>
              <a:rPr lang="es-ES" baseline="0" dirty="0" smtClean="0"/>
              <a:t> do.</a:t>
            </a:r>
            <a:endParaRPr lang="es-ES" dirty="0" smtClean="0"/>
          </a:p>
          <a:p>
            <a:r>
              <a:rPr lang="es-ES" dirty="0" smtClean="0"/>
              <a:t>-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one</a:t>
            </a:r>
            <a:r>
              <a:rPr lang="es-ES" dirty="0" smtClean="0"/>
              <a:t> </a:t>
            </a:r>
            <a:r>
              <a:rPr lang="es-ES" dirty="0" err="1" smtClean="0"/>
              <a:t>hand</a:t>
            </a:r>
            <a:r>
              <a:rPr lang="es-ES" dirty="0" smtClean="0"/>
              <a:t>, I </a:t>
            </a:r>
            <a:r>
              <a:rPr lang="es-ES" dirty="0" err="1" smtClean="0"/>
              <a:t>don’t</a:t>
            </a:r>
            <a:r>
              <a:rPr lang="es-ES" dirty="0" smtClean="0"/>
              <a:t> </a:t>
            </a:r>
            <a:r>
              <a:rPr lang="es-ES" dirty="0" err="1" smtClean="0"/>
              <a:t>want</a:t>
            </a:r>
            <a:r>
              <a:rPr lang="es-ES" dirty="0" smtClean="0"/>
              <a:t> to </a:t>
            </a:r>
            <a:r>
              <a:rPr lang="es-ES" dirty="0" err="1" smtClean="0"/>
              <a:t>oversell</a:t>
            </a:r>
            <a:r>
              <a:rPr lang="es-ES" dirty="0" smtClean="0"/>
              <a:t> </a:t>
            </a:r>
            <a:r>
              <a:rPr lang="es-ES" dirty="0" err="1" smtClean="0"/>
              <a:t>it</a:t>
            </a:r>
            <a:r>
              <a:rPr lang="es-ES" baseline="0" dirty="0" smtClean="0"/>
              <a:t>: </a:t>
            </a:r>
            <a:r>
              <a:rPr lang="es-ES" baseline="0" dirty="0" err="1" smtClean="0"/>
              <a:t>this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dirty="0" err="1" smtClean="0"/>
              <a:t>Not</a:t>
            </a:r>
            <a:r>
              <a:rPr lang="es-ES" dirty="0" smtClean="0"/>
              <a:t> </a:t>
            </a:r>
            <a:r>
              <a:rPr lang="es-ES" dirty="0" err="1" smtClean="0"/>
              <a:t>meant</a:t>
            </a:r>
            <a:r>
              <a:rPr lang="es-ES" dirty="0" smtClean="0"/>
              <a:t> to be </a:t>
            </a:r>
            <a:r>
              <a:rPr lang="es-ES" dirty="0" err="1" smtClean="0"/>
              <a:t>scientific</a:t>
            </a:r>
            <a:r>
              <a:rPr lang="es-ES" dirty="0" smtClean="0"/>
              <a:t>, </a:t>
            </a:r>
            <a:r>
              <a:rPr lang="es-ES" dirty="0" err="1" smtClean="0"/>
              <a:t>it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just</a:t>
            </a:r>
            <a:r>
              <a:rPr lang="es-ES" dirty="0" smtClean="0"/>
              <a:t> a </a:t>
            </a:r>
            <a:r>
              <a:rPr lang="es-ES" dirty="0" err="1" smtClean="0"/>
              <a:t>survey</a:t>
            </a:r>
            <a:r>
              <a:rPr lang="es-ES" dirty="0" smtClean="0"/>
              <a:t> of </a:t>
            </a:r>
            <a:r>
              <a:rPr lang="es-ES" dirty="0" err="1" smtClean="0"/>
              <a:t>members</a:t>
            </a:r>
            <a:r>
              <a:rPr lang="es-ES" dirty="0" smtClean="0"/>
              <a:t>,</a:t>
            </a:r>
            <a:r>
              <a:rPr lang="es-ES" baseline="0" dirty="0" smtClean="0"/>
              <a:t> and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people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that</a:t>
            </a:r>
            <a:r>
              <a:rPr lang="es-ES" baseline="0" dirty="0" smtClean="0"/>
              <a:t> are </a:t>
            </a:r>
            <a:r>
              <a:rPr lang="es-ES" baseline="0" dirty="0" err="1" smtClean="0"/>
              <a:t>interested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this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event</a:t>
            </a:r>
            <a:r>
              <a:rPr lang="es-ES" baseline="0" dirty="0" smtClean="0"/>
              <a:t> are </a:t>
            </a:r>
            <a:r>
              <a:rPr lang="es-ES" baseline="0" dirty="0" err="1" smtClean="0"/>
              <a:t>overrepresented</a:t>
            </a:r>
            <a:r>
              <a:rPr lang="es-ES" baseline="0" dirty="0" smtClean="0"/>
              <a:t>. So </a:t>
            </a:r>
            <a:r>
              <a:rPr lang="es-ES" baseline="0" dirty="0" err="1" smtClean="0"/>
              <a:t>it’s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not</a:t>
            </a:r>
            <a:r>
              <a:rPr lang="es-ES" baseline="0" dirty="0" smtClean="0"/>
              <a:t> a </a:t>
            </a:r>
            <a:r>
              <a:rPr lang="es-ES" baseline="0" dirty="0" err="1" smtClean="0"/>
              <a:t>perfect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snapshot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but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this</a:t>
            </a:r>
            <a:r>
              <a:rPr lang="es-ES" baseline="0" dirty="0" smtClean="0"/>
              <a:t> Little Project </a:t>
            </a:r>
            <a:r>
              <a:rPr lang="es-ES" baseline="0" dirty="0" err="1" smtClean="0"/>
              <a:t>was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actually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kind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fun</a:t>
            </a:r>
            <a:r>
              <a:rPr lang="es-ES" baseline="0" dirty="0" smtClean="0"/>
              <a:t>, so </a:t>
            </a:r>
            <a:r>
              <a:rPr lang="es-ES" baseline="0" dirty="0" err="1" smtClean="0"/>
              <a:t>maybe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can </a:t>
            </a:r>
            <a:r>
              <a:rPr lang="es-ES" baseline="0" dirty="0" err="1" smtClean="0"/>
              <a:t>extend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with</a:t>
            </a:r>
            <a:r>
              <a:rPr lang="es-ES" baseline="0" dirty="0" smtClean="0"/>
              <a:t> a bit more </a:t>
            </a:r>
            <a:r>
              <a:rPr lang="es-ES" baseline="0" dirty="0" err="1" smtClean="0"/>
              <a:t>rigour</a:t>
            </a:r>
            <a:r>
              <a:rPr lang="es-ES" baseline="0" dirty="0" smtClean="0"/>
              <a:t> and </a:t>
            </a:r>
            <a:r>
              <a:rPr lang="es-ES" baseline="0" dirty="0" err="1" smtClean="0"/>
              <a:t>participation</a:t>
            </a:r>
            <a:r>
              <a:rPr lang="es-ES" baseline="0" dirty="0" smtClean="0"/>
              <a:t>.</a:t>
            </a:r>
            <a:endParaRPr lang="es-ES" dirty="0" smtClean="0"/>
          </a:p>
          <a:p>
            <a:r>
              <a:rPr lang="es-ES" dirty="0" smtClean="0"/>
              <a:t>-</a:t>
            </a:r>
            <a:r>
              <a:rPr lang="es-ES" baseline="0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other</a:t>
            </a:r>
            <a:r>
              <a:rPr lang="es-ES" dirty="0" smtClean="0"/>
              <a:t> </a:t>
            </a:r>
            <a:r>
              <a:rPr lang="es-ES" dirty="0" err="1" smtClean="0"/>
              <a:t>hand</a:t>
            </a:r>
            <a:r>
              <a:rPr lang="es-ES" dirty="0" smtClean="0"/>
              <a:t>,</a:t>
            </a:r>
            <a:r>
              <a:rPr lang="es-ES" baseline="0" dirty="0" smtClean="0"/>
              <a:t> I</a:t>
            </a:r>
            <a:r>
              <a:rPr lang="es-ES" dirty="0" smtClean="0"/>
              <a:t> </a:t>
            </a:r>
            <a:r>
              <a:rPr lang="es-ES" dirty="0" err="1" smtClean="0"/>
              <a:t>don’t</a:t>
            </a:r>
            <a:r>
              <a:rPr lang="es-ES" dirty="0" smtClean="0"/>
              <a:t> </a:t>
            </a:r>
            <a:r>
              <a:rPr lang="es-ES" dirty="0" err="1" smtClean="0"/>
              <a:t>want</a:t>
            </a:r>
            <a:r>
              <a:rPr lang="es-ES" dirty="0" smtClean="0"/>
              <a:t> to </a:t>
            </a:r>
            <a:r>
              <a:rPr lang="es-ES" dirty="0" err="1" smtClean="0"/>
              <a:t>undersell</a:t>
            </a:r>
            <a:r>
              <a:rPr lang="es-ES" dirty="0" smtClean="0"/>
              <a:t> </a:t>
            </a:r>
            <a:r>
              <a:rPr lang="es-ES" dirty="0" err="1" smtClean="0"/>
              <a:t>it</a:t>
            </a:r>
            <a:r>
              <a:rPr lang="es-ES" dirty="0" smtClean="0"/>
              <a:t>,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because</a:t>
            </a:r>
            <a:r>
              <a:rPr lang="es-ES" dirty="0" smtClean="0"/>
              <a:t> I </a:t>
            </a:r>
            <a:r>
              <a:rPr lang="es-ES" dirty="0" err="1" smtClean="0"/>
              <a:t>think</a:t>
            </a:r>
            <a:r>
              <a:rPr lang="es-ES" dirty="0" smtClean="0"/>
              <a:t> </a:t>
            </a:r>
            <a:r>
              <a:rPr lang="es-ES" dirty="0" err="1" smtClean="0"/>
              <a:t>there</a:t>
            </a:r>
            <a:r>
              <a:rPr lang="es-ES" baseline="0" dirty="0" smtClean="0"/>
              <a:t> are </a:t>
            </a:r>
            <a:r>
              <a:rPr lang="es-ES" baseline="0" dirty="0" err="1" smtClean="0"/>
              <a:t>still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insights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here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that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track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fairly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well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with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where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research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going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this</a:t>
            </a:r>
            <a:r>
              <a:rPr lang="es-ES" baseline="0" dirty="0" smtClean="0"/>
              <a:t> country. </a:t>
            </a:r>
            <a:r>
              <a:rPr lang="es-ES" baseline="0" dirty="0" err="1" smtClean="0"/>
              <a:t>If</a:t>
            </a:r>
            <a:r>
              <a:rPr lang="es-ES" baseline="0" dirty="0" smtClean="0"/>
              <a:t> </a:t>
            </a:r>
            <a:r>
              <a:rPr lang="es-ES" baseline="0" dirty="0" err="1" smtClean="0"/>
              <a:t>you’d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told</a:t>
            </a:r>
            <a:r>
              <a:rPr lang="es-ES" baseline="0" dirty="0" smtClean="0"/>
              <a:t> me “</a:t>
            </a:r>
            <a:r>
              <a:rPr lang="es-ES" baseline="0" dirty="0" err="1" smtClean="0"/>
              <a:t>hey</a:t>
            </a:r>
            <a:r>
              <a:rPr lang="es-ES" baseline="0" dirty="0" smtClean="0"/>
              <a:t>, CRISM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doing</a:t>
            </a:r>
            <a:r>
              <a:rPr lang="es-ES" baseline="0" dirty="0" smtClean="0"/>
              <a:t> a </a:t>
            </a:r>
            <a:r>
              <a:rPr lang="es-ES" baseline="0" dirty="0" err="1" smtClean="0"/>
              <a:t>survey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priorities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for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research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broadly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guess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findings</a:t>
            </a:r>
            <a:r>
              <a:rPr lang="es-ES" baseline="0" dirty="0" smtClean="0"/>
              <a:t>”, </a:t>
            </a:r>
            <a:r>
              <a:rPr lang="es-ES" baseline="0" dirty="0" err="1" smtClean="0"/>
              <a:t>my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informed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guess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based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what</a:t>
            </a:r>
            <a:r>
              <a:rPr lang="es-ES" baseline="0" dirty="0" smtClean="0"/>
              <a:t> I </a:t>
            </a:r>
            <a:r>
              <a:rPr lang="es-ES" baseline="0" dirty="0" err="1" smtClean="0"/>
              <a:t>know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this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field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research</a:t>
            </a:r>
            <a:r>
              <a:rPr lang="es-ES" baseline="0" dirty="0" smtClean="0"/>
              <a:t>, and </a:t>
            </a:r>
            <a:r>
              <a:rPr lang="es-ES" baseline="0" dirty="0" err="1" smtClean="0"/>
              <a:t>based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what</a:t>
            </a:r>
            <a:r>
              <a:rPr lang="es-ES" baseline="0" dirty="0" smtClean="0"/>
              <a:t> I </a:t>
            </a:r>
            <a:r>
              <a:rPr lang="es-ES" baseline="0" dirty="0" err="1" smtClean="0"/>
              <a:t>know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where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kind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policy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winds</a:t>
            </a:r>
            <a:r>
              <a:rPr lang="es-ES" baseline="0" dirty="0" smtClean="0"/>
              <a:t> are </a:t>
            </a:r>
            <a:r>
              <a:rPr lang="es-ES" baseline="0" dirty="0" err="1" smtClean="0"/>
              <a:t>blowing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would</a:t>
            </a:r>
            <a:r>
              <a:rPr lang="es-ES" baseline="0" dirty="0" smtClean="0"/>
              <a:t> be </a:t>
            </a:r>
            <a:r>
              <a:rPr lang="es-ES" baseline="0" dirty="0" err="1" smtClean="0"/>
              <a:t>something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relatively</a:t>
            </a:r>
            <a:r>
              <a:rPr lang="es-ES" baseline="0" dirty="0" smtClean="0"/>
              <a:t> similar to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results</a:t>
            </a:r>
            <a:r>
              <a:rPr lang="es-ES" baseline="0" dirty="0" smtClean="0"/>
              <a:t> I am </a:t>
            </a:r>
            <a:r>
              <a:rPr lang="es-ES" baseline="0" dirty="0" err="1" smtClean="0"/>
              <a:t>going</a:t>
            </a:r>
            <a:r>
              <a:rPr lang="es-ES" baseline="0" dirty="0" smtClean="0"/>
              <a:t> to show. </a:t>
            </a:r>
            <a:endParaRPr lang="es-ES" dirty="0" smtClean="0"/>
          </a:p>
          <a:p>
            <a:endParaRPr lang="es-ES" dirty="0" smtClean="0"/>
          </a:p>
          <a:p>
            <a:endParaRPr lang="es-ES" baseline="0" dirty="0" smtClean="0"/>
          </a:p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0A78F-24BB-4AAE-A577-AE6ACEDAE27F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4436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No </a:t>
            </a:r>
            <a:r>
              <a:rPr lang="es-ES" dirty="0" err="1" smtClean="0"/>
              <a:t>questions</a:t>
            </a:r>
            <a:r>
              <a:rPr lang="es-ES" dirty="0" smtClean="0"/>
              <a:t>, </a:t>
            </a:r>
            <a:r>
              <a:rPr lang="es-ES" dirty="0" err="1" smtClean="0"/>
              <a:t>this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just</a:t>
            </a:r>
            <a:r>
              <a:rPr lang="es-ES" dirty="0" smtClean="0"/>
              <a:t> </a:t>
            </a:r>
            <a:r>
              <a:rPr lang="es-ES" dirty="0" err="1" smtClean="0"/>
              <a:t>putting</a:t>
            </a:r>
            <a:r>
              <a:rPr lang="es-ES" dirty="0" smtClean="0"/>
              <a:t> </a:t>
            </a:r>
            <a:r>
              <a:rPr lang="es-ES" dirty="0" err="1" smtClean="0"/>
              <a:t>numbers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what</a:t>
            </a:r>
            <a:r>
              <a:rPr lang="es-ES" baseline="0" dirty="0" smtClean="0"/>
              <a:t> I </a:t>
            </a:r>
            <a:r>
              <a:rPr lang="es-ES" baseline="0" dirty="0" err="1" smtClean="0"/>
              <a:t>mentioned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earlier</a:t>
            </a:r>
            <a:r>
              <a:rPr lang="es-ES" baseline="0" dirty="0" smtClean="0"/>
              <a:t>. </a:t>
            </a:r>
            <a:r>
              <a:rPr lang="es-ES" baseline="0" dirty="0" err="1" smtClean="0"/>
              <a:t>Also</a:t>
            </a:r>
            <a:r>
              <a:rPr lang="es-ES" baseline="0" dirty="0" smtClean="0"/>
              <a:t> </a:t>
            </a:r>
            <a:r>
              <a:rPr lang="es-ES" baseline="0" dirty="0" err="1" smtClean="0"/>
              <a:t>keep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mind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that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all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these</a:t>
            </a:r>
            <a:r>
              <a:rPr lang="es-ES" baseline="0" dirty="0" smtClean="0"/>
              <a:t> are </a:t>
            </a:r>
            <a:r>
              <a:rPr lang="es-ES" baseline="0" dirty="0" err="1" smtClean="0"/>
              <a:t>asking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about</a:t>
            </a:r>
            <a:r>
              <a:rPr lang="es-ES" baseline="0" dirty="0" smtClean="0"/>
              <a:t> RESEARCH – so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top </a:t>
            </a:r>
            <a:r>
              <a:rPr lang="es-ES" baseline="0" dirty="0" err="1" smtClean="0"/>
              <a:t>strength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top </a:t>
            </a:r>
            <a:r>
              <a:rPr lang="es-ES" baseline="0" dirty="0" err="1" smtClean="0"/>
              <a:t>research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strength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top </a:t>
            </a:r>
            <a:r>
              <a:rPr lang="es-ES" baseline="0" dirty="0" err="1" smtClean="0"/>
              <a:t>barrier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top </a:t>
            </a:r>
            <a:r>
              <a:rPr lang="es-ES" baseline="0" dirty="0" err="1" smtClean="0"/>
              <a:t>barrier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research</a:t>
            </a:r>
            <a:r>
              <a:rPr lang="es-ES" baseline="0" dirty="0" smtClean="0"/>
              <a:t>, and so </a:t>
            </a:r>
            <a:r>
              <a:rPr lang="es-ES" baseline="0" dirty="0" err="1" smtClean="0"/>
              <a:t>on</a:t>
            </a:r>
            <a:r>
              <a:rPr lang="es-ES" baseline="0" dirty="0" smtClean="0"/>
              <a:t>.</a:t>
            </a:r>
          </a:p>
          <a:p>
            <a:endParaRPr lang="es-ES" baseline="0" dirty="0" smtClean="0"/>
          </a:p>
          <a:p>
            <a:r>
              <a:rPr lang="es-ES" baseline="0" dirty="0" smtClean="0"/>
              <a:t>I </a:t>
            </a:r>
            <a:r>
              <a:rPr lang="es-ES" baseline="0" dirty="0" err="1" smtClean="0"/>
              <a:t>will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say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are a </a:t>
            </a:r>
            <a:r>
              <a:rPr lang="es-ES" baseline="0" dirty="0" err="1" smtClean="0"/>
              <a:t>very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diverse</a:t>
            </a:r>
            <a:r>
              <a:rPr lang="es-ES" baseline="0" dirty="0" smtClean="0"/>
              <a:t> and </a:t>
            </a:r>
            <a:r>
              <a:rPr lang="es-ES" baseline="0" dirty="0" err="1" smtClean="0"/>
              <a:t>very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broad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network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with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different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regions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having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different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priorities</a:t>
            </a:r>
            <a:r>
              <a:rPr lang="es-ES" baseline="0" dirty="0" smtClean="0"/>
              <a:t>. So in </a:t>
            </a:r>
            <a:r>
              <a:rPr lang="es-ES" baseline="0" dirty="0" err="1" smtClean="0"/>
              <a:t>my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mind</a:t>
            </a:r>
            <a:r>
              <a:rPr lang="es-ES" baseline="0" dirty="0" smtClean="0"/>
              <a:t> at </a:t>
            </a:r>
            <a:r>
              <a:rPr lang="es-ES" baseline="0" dirty="0" err="1" smtClean="0"/>
              <a:t>least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when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you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see</a:t>
            </a:r>
            <a:r>
              <a:rPr lang="es-ES" baseline="0" dirty="0" smtClean="0"/>
              <a:t> a </a:t>
            </a:r>
            <a:r>
              <a:rPr lang="es-ES" baseline="0" dirty="0" err="1" smtClean="0"/>
              <a:t>number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over</a:t>
            </a:r>
            <a:r>
              <a:rPr lang="es-ES" baseline="0" dirty="0" smtClean="0"/>
              <a:t> 60%, </a:t>
            </a:r>
            <a:r>
              <a:rPr lang="es-ES" baseline="0" dirty="0" err="1" smtClean="0"/>
              <a:t>you</a:t>
            </a:r>
            <a:r>
              <a:rPr lang="es-ES" baseline="0" dirty="0" smtClean="0"/>
              <a:t> </a:t>
            </a:r>
            <a:r>
              <a:rPr lang="es-ES" baseline="0" dirty="0" err="1" smtClean="0"/>
              <a:t>need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start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paying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serious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attention</a:t>
            </a:r>
            <a:r>
              <a:rPr lang="es-ES" baseline="0" dirty="0" smtClean="0"/>
              <a:t>. And </a:t>
            </a:r>
            <a:r>
              <a:rPr lang="es-ES" baseline="0" dirty="0" err="1" smtClean="0"/>
              <a:t>when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you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see</a:t>
            </a:r>
            <a:r>
              <a:rPr lang="es-ES" baseline="0" dirty="0" smtClean="0"/>
              <a:t> a </a:t>
            </a:r>
            <a:r>
              <a:rPr lang="es-ES" baseline="0" dirty="0" err="1" smtClean="0"/>
              <a:t>number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over</a:t>
            </a:r>
            <a:r>
              <a:rPr lang="es-ES" baseline="0" dirty="0" smtClean="0"/>
              <a:t> 70%, </a:t>
            </a:r>
            <a:r>
              <a:rPr lang="es-ES" baseline="0" dirty="0" err="1" smtClean="0"/>
              <a:t>that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as </a:t>
            </a:r>
            <a:r>
              <a:rPr lang="es-ES" baseline="0" dirty="0" err="1" smtClean="0"/>
              <a:t>close</a:t>
            </a:r>
            <a:r>
              <a:rPr lang="es-ES" baseline="0" dirty="0" smtClean="0"/>
              <a:t> to universal </a:t>
            </a:r>
            <a:r>
              <a:rPr lang="es-ES" baseline="0" dirty="0" err="1" smtClean="0"/>
              <a:t>agreement</a:t>
            </a:r>
            <a:r>
              <a:rPr lang="es-ES" baseline="0" dirty="0" smtClean="0"/>
              <a:t> as </a:t>
            </a:r>
            <a:r>
              <a:rPr lang="es-ES" baseline="0" dirty="0" err="1" smtClean="0"/>
              <a:t>you</a:t>
            </a:r>
            <a:r>
              <a:rPr lang="es-ES" baseline="0" dirty="0" smtClean="0"/>
              <a:t> are </a:t>
            </a:r>
            <a:r>
              <a:rPr lang="es-ES" baseline="0" dirty="0" err="1" smtClean="0"/>
              <a:t>going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get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with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our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group</a:t>
            </a:r>
            <a:r>
              <a:rPr lang="es-ES" baseline="0" dirty="0" smtClean="0"/>
              <a:t>.</a:t>
            </a:r>
          </a:p>
          <a:p>
            <a:endParaRPr lang="es-ES" baseline="0" dirty="0" smtClean="0"/>
          </a:p>
          <a:p>
            <a:r>
              <a:rPr lang="es-ES" baseline="0" dirty="0" err="1" smtClean="0"/>
              <a:t>Keep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mind</a:t>
            </a:r>
            <a:r>
              <a:rPr lang="es-ES" baseline="0" dirty="0" smtClean="0"/>
              <a:t> as </a:t>
            </a:r>
            <a:r>
              <a:rPr lang="es-ES" baseline="0" dirty="0" err="1" smtClean="0"/>
              <a:t>well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that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these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were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select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all</a:t>
            </a:r>
            <a:r>
              <a:rPr lang="es-ES" baseline="0" dirty="0" smtClean="0"/>
              <a:t>.</a:t>
            </a:r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0A78F-24BB-4AAE-A577-AE6ACEDAE27F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7168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So </a:t>
            </a:r>
            <a:r>
              <a:rPr lang="es-ES" dirty="0" err="1" smtClean="0"/>
              <a:t>let’s</a:t>
            </a:r>
            <a:r>
              <a:rPr lang="es-ES" dirty="0" smtClean="0"/>
              <a:t> </a:t>
            </a:r>
            <a:r>
              <a:rPr lang="es-ES" dirty="0" err="1" smtClean="0"/>
              <a:t>start</a:t>
            </a:r>
            <a:r>
              <a:rPr lang="es-ES" dirty="0" smtClean="0"/>
              <a:t> </a:t>
            </a:r>
            <a:r>
              <a:rPr lang="es-ES" dirty="0" err="1" smtClean="0"/>
              <a:t>with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meat</a:t>
            </a:r>
            <a:r>
              <a:rPr lang="es-ES" dirty="0" smtClean="0"/>
              <a:t> –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classic</a:t>
            </a:r>
            <a:r>
              <a:rPr lang="es-ES" dirty="0" smtClean="0"/>
              <a:t> </a:t>
            </a:r>
            <a:r>
              <a:rPr lang="es-ES" dirty="0" err="1" smtClean="0"/>
              <a:t>questions</a:t>
            </a:r>
            <a:r>
              <a:rPr lang="es-ES" dirty="0" smtClean="0"/>
              <a:t> </a:t>
            </a:r>
            <a:r>
              <a:rPr lang="es-ES" dirty="0" err="1" smtClean="0"/>
              <a:t>about</a:t>
            </a:r>
            <a:r>
              <a:rPr lang="es-ES" dirty="0" smtClean="0"/>
              <a:t> </a:t>
            </a:r>
            <a:r>
              <a:rPr lang="es-ES" dirty="0" err="1" smtClean="0"/>
              <a:t>strengths</a:t>
            </a:r>
            <a:r>
              <a:rPr lang="es-ES" dirty="0" smtClean="0"/>
              <a:t> and </a:t>
            </a:r>
            <a:r>
              <a:rPr lang="es-ES" dirty="0" err="1" smtClean="0"/>
              <a:t>weaknesses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strengths</a:t>
            </a:r>
            <a:r>
              <a:rPr lang="es-ES" dirty="0" smtClean="0"/>
              <a:t>,</a:t>
            </a:r>
            <a:r>
              <a:rPr lang="es-ES" baseline="0" dirty="0" smtClean="0"/>
              <a:t> I </a:t>
            </a:r>
            <a:r>
              <a:rPr lang="es-ES" baseline="0" dirty="0" err="1" smtClean="0"/>
              <a:t>think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most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researchers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would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have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guessed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harm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reduction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followed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by</a:t>
            </a:r>
            <a:r>
              <a:rPr lang="es-ES" baseline="0" dirty="0" smtClean="0"/>
              <a:t> PWLLE </a:t>
            </a:r>
            <a:r>
              <a:rPr lang="es-ES" baseline="0" dirty="0" err="1" smtClean="0"/>
              <a:t>engagement</a:t>
            </a:r>
            <a:r>
              <a:rPr lang="es-ES" baseline="0" dirty="0" smtClean="0"/>
              <a:t>, so I </a:t>
            </a:r>
            <a:r>
              <a:rPr lang="es-ES" baseline="0" dirty="0" err="1" smtClean="0"/>
              <a:t>don’t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think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need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dwell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that</a:t>
            </a:r>
            <a:r>
              <a:rPr lang="es-ES" baseline="0" dirty="0" smtClean="0"/>
              <a:t>. </a:t>
            </a:r>
            <a:r>
              <a:rPr lang="es-ES" baseline="0" dirty="0" err="1" smtClean="0"/>
              <a:t>Canada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traditionally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good</a:t>
            </a:r>
            <a:r>
              <a:rPr lang="es-ES" baseline="0" dirty="0" smtClean="0"/>
              <a:t> at </a:t>
            </a:r>
            <a:r>
              <a:rPr lang="es-ES" baseline="0" dirty="0" err="1" smtClean="0"/>
              <a:t>harm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reduction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research</a:t>
            </a:r>
            <a:r>
              <a:rPr lang="es-ES" baseline="0" dirty="0" smtClean="0"/>
              <a:t> – </a:t>
            </a:r>
            <a:r>
              <a:rPr lang="es-ES" baseline="0" dirty="0" err="1" smtClean="0"/>
              <a:t>even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when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first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convened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our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international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advisory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committee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some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members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from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US </a:t>
            </a:r>
            <a:r>
              <a:rPr lang="es-ES" baseline="0" dirty="0" err="1" smtClean="0"/>
              <a:t>mentioned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that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made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interacting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with</a:t>
            </a:r>
            <a:r>
              <a:rPr lang="es-ES" baseline="0" dirty="0" smtClean="0"/>
              <a:t> CRISM </a:t>
            </a:r>
            <a:r>
              <a:rPr lang="es-ES" baseline="0" dirty="0" err="1" smtClean="0"/>
              <a:t>attractive</a:t>
            </a:r>
            <a:r>
              <a:rPr lang="es-ES" baseline="0" dirty="0" smtClean="0"/>
              <a:t>. So </a:t>
            </a:r>
            <a:r>
              <a:rPr lang="es-ES" baseline="0" dirty="0" err="1" smtClean="0"/>
              <a:t>maybe</a:t>
            </a:r>
            <a:r>
              <a:rPr lang="es-ES" baseline="0" dirty="0" smtClean="0"/>
              <a:t> at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same</a:t>
            </a:r>
            <a:r>
              <a:rPr lang="es-ES" baseline="0" dirty="0" smtClean="0"/>
              <a:t> time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shouldn’t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take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for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granted</a:t>
            </a:r>
            <a:r>
              <a:rPr lang="es-ES" baseline="0" dirty="0" smtClean="0"/>
              <a:t>.</a:t>
            </a:r>
          </a:p>
          <a:p>
            <a:endParaRPr lang="es-ES" baseline="0" dirty="0" smtClean="0"/>
          </a:p>
          <a:p>
            <a:r>
              <a:rPr lang="es-ES" baseline="0" dirty="0" err="1" smtClean="0"/>
              <a:t>Anyways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there</a:t>
            </a:r>
            <a:r>
              <a:rPr lang="es-ES" baseline="0" dirty="0" smtClean="0"/>
              <a:t> are a </a:t>
            </a:r>
            <a:r>
              <a:rPr lang="es-ES" baseline="0" dirty="0" err="1" smtClean="0"/>
              <a:t>couple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things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here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that</a:t>
            </a:r>
            <a:r>
              <a:rPr lang="es-ES" baseline="0" dirty="0" smtClean="0"/>
              <a:t> I </a:t>
            </a:r>
            <a:r>
              <a:rPr lang="es-ES" baseline="0" dirty="0" err="1" smtClean="0"/>
              <a:t>want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highlight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but</a:t>
            </a:r>
            <a:r>
              <a:rPr lang="es-ES" baseline="0" dirty="0" smtClean="0"/>
              <a:t> I </a:t>
            </a:r>
            <a:r>
              <a:rPr lang="es-ES" baseline="0" dirty="0" err="1" smtClean="0"/>
              <a:t>will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get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it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later</a:t>
            </a:r>
            <a:endParaRPr lang="es-ES" dirty="0" smtClean="0"/>
          </a:p>
          <a:p>
            <a:pPr marL="171450" indent="-171450">
              <a:buFontTx/>
              <a:buChar char="-"/>
            </a:pPr>
            <a:r>
              <a:rPr lang="es-ES" baseline="0" dirty="0" err="1" smtClean="0"/>
              <a:t>That</a:t>
            </a:r>
            <a:r>
              <a:rPr lang="es-ES" baseline="0" dirty="0" smtClean="0"/>
              <a:t> 73.1%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I </a:t>
            </a:r>
            <a:r>
              <a:rPr lang="es-ES" baseline="0" dirty="0" err="1" smtClean="0"/>
              <a:t>think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largest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number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survey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there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probably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something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comment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there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but</a:t>
            </a:r>
            <a:r>
              <a:rPr lang="es-ES" baseline="0" dirty="0" smtClean="0"/>
              <a:t> I </a:t>
            </a:r>
            <a:r>
              <a:rPr lang="es-ES" baseline="0" dirty="0" err="1" smtClean="0"/>
              <a:t>will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hold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for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next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slide</a:t>
            </a:r>
            <a:r>
              <a:rPr lang="es-ES" baseline="0" dirty="0" smtClean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baseline="0" dirty="0" smtClean="0"/>
              <a:t>I </a:t>
            </a:r>
            <a:r>
              <a:rPr lang="es-ES" baseline="0" dirty="0" err="1" smtClean="0"/>
              <a:t>will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definitely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ask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about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Indigenous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research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later</a:t>
            </a:r>
            <a:endParaRPr lang="es-ES" baseline="0" dirty="0" smtClean="0"/>
          </a:p>
          <a:p>
            <a:endParaRPr lang="es-ES" dirty="0" smtClean="0"/>
          </a:p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one</a:t>
            </a:r>
            <a:r>
              <a:rPr lang="es-ES" dirty="0" smtClean="0"/>
              <a:t> </a:t>
            </a:r>
            <a:r>
              <a:rPr lang="es-ES" dirty="0" err="1" smtClean="0"/>
              <a:t>question</a:t>
            </a:r>
            <a:r>
              <a:rPr lang="es-ES" dirty="0" smtClean="0"/>
              <a:t> I do </a:t>
            </a:r>
            <a:r>
              <a:rPr lang="es-ES" dirty="0" err="1" smtClean="0"/>
              <a:t>have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this</a:t>
            </a:r>
            <a:r>
              <a:rPr lang="es-ES" dirty="0" smtClean="0"/>
              <a:t> </a:t>
            </a:r>
            <a:r>
              <a:rPr lang="es-ES" dirty="0" err="1" smtClean="0"/>
              <a:t>slide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gap </a:t>
            </a:r>
            <a:r>
              <a:rPr lang="es-ES" baseline="0" dirty="0" err="1" smtClean="0"/>
              <a:t>between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strengths</a:t>
            </a:r>
            <a:r>
              <a:rPr lang="es-ES" baseline="0" dirty="0" smtClean="0"/>
              <a:t> and </a:t>
            </a:r>
            <a:r>
              <a:rPr lang="es-ES" baseline="0" dirty="0" err="1" smtClean="0"/>
              <a:t>weaknesses</a:t>
            </a:r>
            <a:endParaRPr lang="es-ES" dirty="0" smtClean="0"/>
          </a:p>
          <a:p>
            <a:pPr marL="171450" indent="-171450">
              <a:buFontTx/>
              <a:buChar char="-"/>
            </a:pP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biggest</a:t>
            </a:r>
            <a:r>
              <a:rPr lang="es-ES" dirty="0" smtClean="0"/>
              <a:t> delta </a:t>
            </a:r>
            <a:r>
              <a:rPr lang="es-ES" dirty="0" err="1" smtClean="0"/>
              <a:t>between</a:t>
            </a:r>
            <a:r>
              <a:rPr lang="es-ES" dirty="0" smtClean="0"/>
              <a:t> </a:t>
            </a:r>
            <a:r>
              <a:rPr lang="es-ES" dirty="0" err="1" smtClean="0"/>
              <a:t>strengths</a:t>
            </a:r>
            <a:r>
              <a:rPr lang="es-ES" baseline="0" dirty="0" smtClean="0"/>
              <a:t> and </a:t>
            </a:r>
            <a:r>
              <a:rPr lang="es-ES" baseline="0" dirty="0" err="1" smtClean="0"/>
              <a:t>weaknesses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was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substance</a:t>
            </a:r>
            <a:r>
              <a:rPr lang="es-ES" baseline="0" dirty="0" smtClean="0"/>
              <a:t> use </a:t>
            </a:r>
            <a:r>
              <a:rPr lang="es-ES" baseline="0" dirty="0" err="1" smtClean="0"/>
              <a:t>research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that</a:t>
            </a:r>
            <a:r>
              <a:rPr lang="es-ES" baseline="0" dirty="0" smtClean="0"/>
              <a:t> links to </a:t>
            </a:r>
            <a:r>
              <a:rPr lang="es-ES" baseline="0" dirty="0" err="1" smtClean="0"/>
              <a:t>primary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care</a:t>
            </a:r>
            <a:r>
              <a:rPr lang="es-ES" baseline="0" dirty="0" smtClean="0"/>
              <a:t> and </a:t>
            </a:r>
            <a:r>
              <a:rPr lang="es-ES" baseline="0" dirty="0" err="1" smtClean="0"/>
              <a:t>integrated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care</a:t>
            </a:r>
            <a:r>
              <a:rPr lang="es-ES" baseline="0" dirty="0" smtClean="0"/>
              <a:t> – </a:t>
            </a:r>
            <a:r>
              <a:rPr lang="es-ES" baseline="0" dirty="0" err="1" smtClean="0"/>
              <a:t>our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members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think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that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Canada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REALLY </a:t>
            </a:r>
            <a:r>
              <a:rPr lang="es-ES" baseline="0" dirty="0" err="1" smtClean="0"/>
              <a:t>not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doing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well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that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area</a:t>
            </a:r>
            <a:r>
              <a:rPr lang="es-ES" baseline="0" dirty="0" smtClean="0"/>
              <a:t>, so I </a:t>
            </a:r>
            <a:r>
              <a:rPr lang="es-ES" baseline="0" dirty="0" err="1" smtClean="0"/>
              <a:t>wonder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if</a:t>
            </a:r>
            <a:r>
              <a:rPr lang="es-ES" baseline="0" dirty="0" smtClean="0"/>
              <a:t> </a:t>
            </a:r>
            <a:r>
              <a:rPr lang="es-ES" baseline="0" dirty="0" err="1" smtClean="0"/>
              <a:t>you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have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any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comments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there</a:t>
            </a:r>
            <a:r>
              <a:rPr lang="es-ES" baseline="0" dirty="0" smtClean="0"/>
              <a:t>.</a:t>
            </a:r>
          </a:p>
          <a:p>
            <a:pPr marL="0" indent="0">
              <a:buFontTx/>
              <a:buNone/>
            </a:pPr>
            <a:endParaRPr lang="es-ES" dirty="0" smtClean="0"/>
          </a:p>
          <a:p>
            <a:pPr marL="0" indent="0">
              <a:buFontTx/>
              <a:buNone/>
            </a:pPr>
            <a:r>
              <a:rPr lang="es-ES" dirty="0" smtClean="0"/>
              <a:t>THANK YOU </a:t>
            </a:r>
            <a:r>
              <a:rPr lang="es-ES" dirty="0" err="1" smtClean="0"/>
              <a:t>before</a:t>
            </a:r>
            <a:r>
              <a:rPr lang="es-ES" dirty="0" smtClean="0"/>
              <a:t> </a:t>
            </a:r>
            <a:r>
              <a:rPr lang="es-ES" dirty="0" err="1" smtClean="0"/>
              <a:t>moving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next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slide</a:t>
            </a:r>
            <a:endParaRPr lang="es-ES" dirty="0" smtClean="0"/>
          </a:p>
          <a:p>
            <a:endParaRPr lang="es-ES" baseline="0" dirty="0" smtClean="0"/>
          </a:p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0A78F-24BB-4AAE-A577-AE6ACEDAE27F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4144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This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priorities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next</a:t>
            </a:r>
            <a:r>
              <a:rPr lang="es-ES" dirty="0" smtClean="0"/>
              <a:t> </a:t>
            </a:r>
            <a:r>
              <a:rPr lang="es-ES" dirty="0" err="1" smtClean="0"/>
              <a:t>five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years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asked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nationally</a:t>
            </a:r>
            <a:r>
              <a:rPr lang="es-ES" baseline="0" dirty="0" smtClean="0"/>
              <a:t> and at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node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level</a:t>
            </a:r>
            <a:r>
              <a:rPr lang="es-ES" baseline="0" dirty="0" smtClean="0"/>
              <a:t> as </a:t>
            </a:r>
            <a:r>
              <a:rPr lang="es-ES" baseline="0" dirty="0" err="1" smtClean="0"/>
              <a:t>well</a:t>
            </a:r>
            <a:r>
              <a:rPr lang="es-ES" baseline="0" dirty="0" smtClean="0"/>
              <a:t>. </a:t>
            </a:r>
            <a:r>
              <a:rPr lang="es-ES" dirty="0" err="1" smtClean="0"/>
              <a:t>One</a:t>
            </a:r>
            <a:r>
              <a:rPr lang="es-ES" dirty="0" smtClean="0"/>
              <a:t> </a:t>
            </a:r>
            <a:r>
              <a:rPr lang="es-ES" dirty="0" err="1" smtClean="0"/>
              <a:t>observation</a:t>
            </a:r>
            <a:r>
              <a:rPr lang="es-ES" baseline="0" dirty="0" smtClean="0"/>
              <a:t> – </a:t>
            </a:r>
            <a:r>
              <a:rPr lang="es-ES" baseline="0" dirty="0" err="1" smtClean="0"/>
              <a:t>when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pulled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this</a:t>
            </a:r>
            <a:r>
              <a:rPr lang="es-ES" baseline="0" dirty="0" smtClean="0"/>
              <a:t> data, </a:t>
            </a:r>
            <a:r>
              <a:rPr lang="es-ES" baseline="0" dirty="0" err="1" smtClean="0"/>
              <a:t>not</a:t>
            </a:r>
            <a:r>
              <a:rPr lang="es-ES" baseline="0" dirty="0" smtClean="0"/>
              <a:t> a single </a:t>
            </a:r>
            <a:r>
              <a:rPr lang="es-ES" baseline="0" dirty="0" err="1" smtClean="0"/>
              <a:t>node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priority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was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above</a:t>
            </a:r>
            <a:r>
              <a:rPr lang="es-ES" baseline="0" dirty="0" smtClean="0"/>
              <a:t> 50% -- to me </a:t>
            </a:r>
            <a:r>
              <a:rPr lang="es-ES" baseline="0" dirty="0" err="1" smtClean="0"/>
              <a:t>this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means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that</a:t>
            </a:r>
            <a:r>
              <a:rPr lang="es-ES" baseline="0" dirty="0" smtClean="0"/>
              <a:t> regional </a:t>
            </a:r>
            <a:r>
              <a:rPr lang="es-ES" baseline="0" dirty="0" err="1" smtClean="0"/>
              <a:t>priorities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Canada</a:t>
            </a:r>
            <a:r>
              <a:rPr lang="es-ES" baseline="0" dirty="0" smtClean="0"/>
              <a:t> are </a:t>
            </a:r>
            <a:r>
              <a:rPr lang="es-ES" baseline="0" dirty="0" err="1" smtClean="0"/>
              <a:t>very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diverse</a:t>
            </a:r>
            <a:r>
              <a:rPr lang="es-ES" baseline="0" dirty="0" smtClean="0"/>
              <a:t> and </a:t>
            </a:r>
            <a:r>
              <a:rPr lang="es-ES" baseline="0" dirty="0" err="1" smtClean="0"/>
              <a:t>not</a:t>
            </a:r>
            <a:r>
              <a:rPr lang="es-ES" baseline="0" dirty="0" smtClean="0"/>
              <a:t> a </a:t>
            </a:r>
            <a:r>
              <a:rPr lang="es-ES" baseline="0" dirty="0" err="1" smtClean="0"/>
              <a:t>one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size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fits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all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approach</a:t>
            </a:r>
            <a:r>
              <a:rPr lang="es-ES" baseline="0" dirty="0" smtClean="0"/>
              <a:t> can </a:t>
            </a:r>
            <a:r>
              <a:rPr lang="es-ES" baseline="0" dirty="0" err="1" smtClean="0"/>
              <a:t>work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all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provinces</a:t>
            </a:r>
            <a:r>
              <a:rPr lang="es-ES" baseline="0" dirty="0" smtClean="0"/>
              <a:t> and </a:t>
            </a:r>
            <a:r>
              <a:rPr lang="es-ES" baseline="0" dirty="0" err="1" smtClean="0"/>
              <a:t>territories</a:t>
            </a:r>
            <a:r>
              <a:rPr lang="es-ES" baseline="0" dirty="0" smtClean="0"/>
              <a:t>. So </a:t>
            </a:r>
            <a:r>
              <a:rPr lang="es-ES" baseline="0" dirty="0" err="1" smtClean="0"/>
              <a:t>something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keep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mind</a:t>
            </a:r>
            <a:r>
              <a:rPr lang="es-ES" baseline="0" dirty="0" smtClean="0"/>
              <a:t>.</a:t>
            </a:r>
          </a:p>
          <a:p>
            <a:endParaRPr lang="es-ES" baseline="0" dirty="0" smtClean="0"/>
          </a:p>
          <a:p>
            <a:r>
              <a:rPr lang="es-ES" baseline="0" dirty="0" smtClean="0"/>
              <a:t>I do </a:t>
            </a:r>
            <a:r>
              <a:rPr lang="es-ES" baseline="0" dirty="0" err="1" smtClean="0"/>
              <a:t>have</a:t>
            </a:r>
            <a:r>
              <a:rPr lang="es-ES" baseline="0" dirty="0" smtClean="0"/>
              <a:t> a </a:t>
            </a:r>
            <a:r>
              <a:rPr lang="es-ES" baseline="0" dirty="0" err="1" smtClean="0"/>
              <a:t>couple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specific</a:t>
            </a:r>
            <a:r>
              <a:rPr lang="es-ES" baseline="0" dirty="0" smtClean="0"/>
              <a:t> </a:t>
            </a:r>
            <a:r>
              <a:rPr lang="es-ES" baseline="0" dirty="0" err="1" smtClean="0"/>
              <a:t>questions</a:t>
            </a:r>
            <a:r>
              <a:rPr lang="es-ES" baseline="0" dirty="0" smtClean="0"/>
              <a:t>.</a:t>
            </a:r>
            <a:endParaRPr lang="es-ES" dirty="0" smtClean="0"/>
          </a:p>
          <a:p>
            <a:endParaRPr lang="es-ES" dirty="0" smtClean="0"/>
          </a:p>
          <a:p>
            <a:r>
              <a:rPr lang="es-ES" dirty="0" err="1" smtClean="0"/>
              <a:t>Question</a:t>
            </a:r>
            <a:r>
              <a:rPr lang="es-ES" dirty="0" smtClean="0"/>
              <a:t> </a:t>
            </a:r>
            <a:r>
              <a:rPr lang="es-ES" dirty="0" err="1" smtClean="0"/>
              <a:t>prompts</a:t>
            </a:r>
            <a:r>
              <a:rPr lang="es-ES" dirty="0" smtClean="0"/>
              <a:t>:</a:t>
            </a:r>
          </a:p>
          <a:p>
            <a:pPr marL="171450" indent="-171450">
              <a:buFontTx/>
              <a:buChar char="-"/>
            </a:pPr>
            <a:r>
              <a:rPr lang="es-ES" dirty="0" smtClean="0"/>
              <a:t>Do </a:t>
            </a:r>
            <a:r>
              <a:rPr lang="es-ES" dirty="0" err="1" smtClean="0"/>
              <a:t>you</a:t>
            </a:r>
            <a:r>
              <a:rPr lang="es-ES" dirty="0" smtClean="0"/>
              <a:t> </a:t>
            </a:r>
            <a:r>
              <a:rPr lang="es-ES" dirty="0" err="1" smtClean="0"/>
              <a:t>have</a:t>
            </a:r>
            <a:r>
              <a:rPr lang="es-ES" dirty="0" smtClean="0"/>
              <a:t> </a:t>
            </a:r>
            <a:r>
              <a:rPr lang="es-ES" dirty="0" err="1" smtClean="0"/>
              <a:t>thoughts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this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reorientation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towards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treatment</a:t>
            </a:r>
            <a:r>
              <a:rPr lang="es-ES" baseline="0" dirty="0" smtClean="0"/>
              <a:t> and </a:t>
            </a:r>
            <a:r>
              <a:rPr lang="es-ES" baseline="0" dirty="0" err="1" smtClean="0"/>
              <a:t>recovery</a:t>
            </a:r>
            <a:r>
              <a:rPr lang="es-ES" baseline="0" dirty="0" smtClean="0"/>
              <a:t> and to </a:t>
            </a:r>
            <a:r>
              <a:rPr lang="es-ES" baseline="0" dirty="0" err="1" smtClean="0"/>
              <a:t>some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degree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also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towards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prevention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that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you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could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also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see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previous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slide</a:t>
            </a:r>
            <a:r>
              <a:rPr lang="es-ES" baseline="0" dirty="0" smtClean="0"/>
              <a:t>?</a:t>
            </a:r>
            <a:endParaRPr lang="es-ES" dirty="0" smtClean="0"/>
          </a:p>
          <a:p>
            <a:pPr marL="171450" indent="-171450">
              <a:buFontTx/>
              <a:buChar char="-"/>
            </a:pPr>
            <a:r>
              <a:rPr lang="es-ES" dirty="0" err="1" smtClean="0"/>
              <a:t>The</a:t>
            </a:r>
            <a:r>
              <a:rPr lang="es-ES" dirty="0" smtClean="0"/>
              <a:t> KT gap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interesting</a:t>
            </a:r>
            <a:r>
              <a:rPr lang="es-ES" dirty="0" smtClean="0"/>
              <a:t> – </a:t>
            </a:r>
            <a:r>
              <a:rPr lang="es-ES" dirty="0" err="1" smtClean="0"/>
              <a:t>obviously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there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onus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us</a:t>
            </a:r>
            <a:r>
              <a:rPr lang="es-ES" baseline="0" dirty="0" smtClean="0"/>
              <a:t>, as a </a:t>
            </a:r>
            <a:r>
              <a:rPr lang="es-ES" baseline="0" dirty="0" err="1" smtClean="0"/>
              <a:t>national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network</a:t>
            </a:r>
            <a:r>
              <a:rPr lang="es-ES" baseline="0" dirty="0" smtClean="0"/>
              <a:t>, and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message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well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taken</a:t>
            </a:r>
            <a:r>
              <a:rPr lang="es-ES" baseline="0" dirty="0" smtClean="0"/>
              <a:t>. I do </a:t>
            </a:r>
            <a:r>
              <a:rPr lang="es-ES" baseline="0" dirty="0" err="1" smtClean="0"/>
              <a:t>wonder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if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translational</a:t>
            </a:r>
            <a:r>
              <a:rPr lang="es-ES" baseline="0" dirty="0" smtClean="0"/>
              <a:t> gap </a:t>
            </a:r>
            <a:r>
              <a:rPr lang="es-ES" baseline="0" dirty="0" err="1" smtClean="0"/>
              <a:t>from</a:t>
            </a:r>
            <a:r>
              <a:rPr lang="es-ES" baseline="0" dirty="0" smtClean="0"/>
              <a:t> local </a:t>
            </a:r>
            <a:r>
              <a:rPr lang="es-ES" baseline="0" dirty="0" err="1" smtClean="0"/>
              <a:t>research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national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implications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INMHA’s</a:t>
            </a:r>
            <a:r>
              <a:rPr lang="es-ES" baseline="0" dirty="0" smtClean="0"/>
              <a:t> radar in </a:t>
            </a:r>
            <a:r>
              <a:rPr lang="es-ES" baseline="0" dirty="0" err="1" smtClean="0"/>
              <a:t>fields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other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than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substance</a:t>
            </a:r>
            <a:r>
              <a:rPr lang="es-ES" baseline="0" dirty="0" smtClean="0"/>
              <a:t> use </a:t>
            </a:r>
            <a:r>
              <a:rPr lang="es-ES" baseline="0" dirty="0" err="1" smtClean="0"/>
              <a:t>research</a:t>
            </a:r>
            <a:r>
              <a:rPr lang="es-ES" baseline="0" dirty="0" smtClean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0A78F-24BB-4AAE-A577-AE6ACEDAE27F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27612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No surprise here: people</a:t>
            </a:r>
            <a:r>
              <a:rPr lang="en-CA" baseline="0" dirty="0" smtClean="0"/>
              <a:t> are concerned about the amount of funding available for substance use research. I don’t think that this is something we are going to solve today, but happy to discuss briefly at the end.</a:t>
            </a:r>
          </a:p>
          <a:p>
            <a:endParaRPr lang="es-E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baseline="0" dirty="0" smtClean="0"/>
              <a:t>I will ask about cross-sector collaboration later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aseline="0" dirty="0" smtClean="0"/>
              <a:t>BUT</a:t>
            </a:r>
            <a:r>
              <a:rPr lang="en-CA" baseline="0" dirty="0" smtClean="0"/>
              <a:t> (</a:t>
            </a:r>
            <a:r>
              <a:rPr lang="en-CA" dirty="0" smtClean="0"/>
              <a:t>Optional Question (depending</a:t>
            </a:r>
            <a:r>
              <a:rPr lang="en-CA" baseline="0" dirty="0" smtClean="0"/>
              <a:t> on how we are doing for time)):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baseline="0" dirty="0" smtClean="0"/>
              <a:t>Is there a role for INMHA, or for CIHR more widely, particularly when we talk about breaking down two particular types of barrier: policy/regulation and/or data access/data sharing?</a:t>
            </a:r>
          </a:p>
          <a:p>
            <a:r>
              <a:rPr lang="en-CA" baseline="0" dirty="0" smtClean="0"/>
              <a:t>- </a:t>
            </a:r>
          </a:p>
          <a:p>
            <a:endParaRPr lang="en-CA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0A78F-24BB-4AAE-A577-AE6ACEDAE27F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4303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aseline="0" dirty="0" smtClean="0"/>
              <a:t>I </a:t>
            </a:r>
            <a:r>
              <a:rPr lang="es-ES" baseline="0" dirty="0" err="1" smtClean="0"/>
              <a:t>feel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like</a:t>
            </a:r>
            <a:r>
              <a:rPr lang="es-ES" baseline="0" dirty="0" smtClean="0"/>
              <a:t> I </a:t>
            </a:r>
            <a:r>
              <a:rPr lang="es-ES" baseline="0" dirty="0" err="1" smtClean="0"/>
              <a:t>may</a:t>
            </a:r>
            <a:r>
              <a:rPr lang="es-ES" baseline="0" dirty="0" smtClean="0"/>
              <a:t> be </a:t>
            </a:r>
            <a:r>
              <a:rPr lang="es-ES" baseline="0" dirty="0" err="1" smtClean="0"/>
              <a:t>going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around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circles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but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again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highlights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different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priorities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across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country.</a:t>
            </a:r>
          </a:p>
          <a:p>
            <a:endParaRPr lang="es-E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 smtClean="0"/>
              <a:t>Interesting</a:t>
            </a:r>
            <a:r>
              <a:rPr lang="es-ES" dirty="0" smtClean="0"/>
              <a:t> </a:t>
            </a:r>
            <a:r>
              <a:rPr lang="es-ES" dirty="0" err="1" smtClean="0"/>
              <a:t>that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Prairies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flaged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Indigenous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Health</a:t>
            </a:r>
            <a:r>
              <a:rPr lang="es-ES" baseline="0" dirty="0" smtClean="0"/>
              <a:t> as a </a:t>
            </a:r>
            <a:r>
              <a:rPr lang="es-ES" baseline="0" dirty="0" err="1" smtClean="0"/>
              <a:t>strength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when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most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others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see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it</a:t>
            </a:r>
            <a:r>
              <a:rPr lang="es-ES" baseline="0" dirty="0" smtClean="0"/>
              <a:t> as </a:t>
            </a:r>
            <a:r>
              <a:rPr lang="es-ES" baseline="0" dirty="0" err="1" smtClean="0"/>
              <a:t>an</a:t>
            </a:r>
            <a:r>
              <a:rPr lang="es-ES" baseline="0" dirty="0" smtClean="0"/>
              <a:t> área </a:t>
            </a:r>
            <a:r>
              <a:rPr lang="es-ES" baseline="0" dirty="0" err="1" smtClean="0"/>
              <a:t>for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improvement</a:t>
            </a:r>
            <a:r>
              <a:rPr lang="es-ES" baseline="0" dirty="0" smtClean="0"/>
              <a:t>.</a:t>
            </a:r>
          </a:p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0A78F-24BB-4AAE-A577-AE6ACEDAE27F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72099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 err="1" smtClean="0"/>
              <a:t>Now</a:t>
            </a:r>
            <a:r>
              <a:rPr lang="es-ES" baseline="0" dirty="0" smtClean="0"/>
              <a:t> I am </a:t>
            </a:r>
            <a:r>
              <a:rPr lang="es-ES" baseline="0" dirty="0" err="1" smtClean="0"/>
              <a:t>going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ask</a:t>
            </a:r>
            <a:r>
              <a:rPr lang="es-ES" baseline="0" dirty="0" smtClean="0"/>
              <a:t> a </a:t>
            </a:r>
            <a:r>
              <a:rPr lang="es-ES" baseline="0" dirty="0" err="1" smtClean="0"/>
              <a:t>few</a:t>
            </a:r>
            <a:r>
              <a:rPr lang="es-ES" baseline="0" dirty="0" smtClean="0"/>
              <a:t> </a:t>
            </a:r>
            <a:r>
              <a:rPr lang="es-ES" baseline="0" dirty="0" err="1" smtClean="0"/>
              <a:t>questions</a:t>
            </a:r>
            <a:r>
              <a:rPr lang="es-ES" baseline="0" dirty="0" smtClean="0"/>
              <a:t> in </a:t>
            </a:r>
            <a:r>
              <a:rPr lang="es-ES" baseline="0" dirty="0" err="1" smtClean="0"/>
              <a:t>batches</a:t>
            </a:r>
            <a:r>
              <a:rPr lang="es-ES" baseline="0" dirty="0" smtClean="0"/>
              <a:t>.</a:t>
            </a:r>
          </a:p>
          <a:p>
            <a:endParaRPr lang="es-ES" baseline="0" dirty="0" smtClean="0"/>
          </a:p>
          <a:p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first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batch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I’ve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categorised</a:t>
            </a:r>
            <a:r>
              <a:rPr lang="es-ES" baseline="0" dirty="0" smtClean="0"/>
              <a:t>, in </a:t>
            </a:r>
            <a:r>
              <a:rPr lang="es-ES" baseline="0" dirty="0" err="1" smtClean="0"/>
              <a:t>my</a:t>
            </a:r>
            <a:r>
              <a:rPr lang="es-ES" baseline="0" dirty="0" smtClean="0"/>
              <a:t> head at </a:t>
            </a:r>
            <a:r>
              <a:rPr lang="es-ES" baseline="0" dirty="0" err="1" smtClean="0"/>
              <a:t>least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INMHA’s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structuring</a:t>
            </a:r>
            <a:r>
              <a:rPr lang="es-ES" baseline="0" dirty="0" smtClean="0"/>
              <a:t> role </a:t>
            </a:r>
            <a:r>
              <a:rPr lang="es-ES" baseline="0" dirty="0" err="1" smtClean="0"/>
              <a:t>within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substance</a:t>
            </a:r>
            <a:r>
              <a:rPr lang="es-ES" baseline="0" dirty="0" smtClean="0"/>
              <a:t> use </a:t>
            </a:r>
            <a:r>
              <a:rPr lang="es-ES" baseline="0" dirty="0" err="1" smtClean="0"/>
              <a:t>research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ecosystem</a:t>
            </a:r>
            <a:r>
              <a:rPr lang="es-ES" baseline="0" dirty="0" smtClean="0"/>
              <a:t>.</a:t>
            </a:r>
          </a:p>
          <a:p>
            <a:endParaRPr lang="es-ES" baseline="0" dirty="0" smtClean="0"/>
          </a:p>
          <a:p>
            <a:r>
              <a:rPr lang="es-ES" baseline="0" dirty="0" smtClean="0"/>
              <a:t>WHEN WE GET TO THE THIRD QUESTION</a:t>
            </a:r>
          </a:p>
          <a:p>
            <a:endParaRPr lang="es-ES" baseline="0" dirty="0" smtClean="0"/>
          </a:p>
          <a:p>
            <a:r>
              <a:rPr lang="es-ES" baseline="0" dirty="0" err="1" smtClean="0"/>
              <a:t>This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question</a:t>
            </a:r>
            <a:r>
              <a:rPr lang="es-ES" baseline="0" dirty="0" smtClean="0"/>
              <a:t> #3 </a:t>
            </a:r>
            <a:r>
              <a:rPr lang="es-ES" baseline="0" dirty="0" err="1" smtClean="0"/>
              <a:t>was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most</a:t>
            </a:r>
            <a:r>
              <a:rPr lang="es-ES" baseline="0" dirty="0" smtClean="0"/>
              <a:t> popular individual </a:t>
            </a:r>
            <a:r>
              <a:rPr lang="es-ES" baseline="0" dirty="0" err="1" smtClean="0"/>
              <a:t>question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far</a:t>
            </a:r>
            <a:r>
              <a:rPr lang="es-ES" baseline="0" dirty="0" smtClean="0"/>
              <a:t>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second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batch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what</a:t>
            </a:r>
            <a:r>
              <a:rPr lang="es-ES" baseline="0" dirty="0" smtClean="0"/>
              <a:t> I </a:t>
            </a:r>
            <a:r>
              <a:rPr lang="es-ES" baseline="0" dirty="0" err="1" smtClean="0"/>
              <a:t>would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call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subject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matter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questions</a:t>
            </a:r>
            <a:endParaRPr lang="es-ES" baseline="0" dirty="0" smtClean="0"/>
          </a:p>
          <a:p>
            <a:endParaRPr lang="es-ES" baseline="0" dirty="0" smtClean="0"/>
          </a:p>
          <a:p>
            <a:r>
              <a:rPr lang="es-ES" baseline="0" dirty="0" smtClean="0"/>
              <a:t>I </a:t>
            </a:r>
            <a:r>
              <a:rPr lang="es-ES" baseline="0" dirty="0" err="1" smtClean="0"/>
              <a:t>think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first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one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important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because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speaks</a:t>
            </a:r>
            <a:r>
              <a:rPr lang="es-ES" baseline="0" dirty="0" smtClean="0"/>
              <a:t> to a </a:t>
            </a:r>
            <a:r>
              <a:rPr lang="es-ES" baseline="0" dirty="0" err="1" smtClean="0"/>
              <a:t>strength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that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have</a:t>
            </a:r>
            <a:r>
              <a:rPr lang="es-ES" baseline="0" dirty="0" smtClean="0"/>
              <a:t>, and </a:t>
            </a:r>
            <a:r>
              <a:rPr lang="es-ES" baseline="0" dirty="0" err="1" smtClean="0"/>
              <a:t>how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recalibrate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it</a:t>
            </a:r>
            <a:r>
              <a:rPr lang="es-ES" baseline="0" dirty="0" smtClean="0"/>
              <a:t> to </a:t>
            </a:r>
            <a:r>
              <a:rPr lang="es-ES" baseline="0" dirty="0" err="1" smtClean="0"/>
              <a:t>make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sure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we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don’t</a:t>
            </a:r>
            <a:r>
              <a:rPr lang="es-ES" baseline="0" dirty="0" smtClean="0"/>
              <a:t> lose </a:t>
            </a:r>
            <a:r>
              <a:rPr lang="es-ES" baseline="0" dirty="0" err="1" smtClean="0"/>
              <a:t>it</a:t>
            </a:r>
            <a:r>
              <a:rPr lang="es-ES" baseline="0" dirty="0" smtClean="0"/>
              <a:t>.</a:t>
            </a:r>
          </a:p>
          <a:p>
            <a:endParaRPr lang="es-ES" baseline="0" dirty="0" smtClean="0"/>
          </a:p>
          <a:p>
            <a:r>
              <a:rPr lang="es-ES" baseline="0" dirty="0" smtClean="0"/>
              <a:t>WHEN WE GET TO NUMBER 5</a:t>
            </a:r>
          </a:p>
          <a:p>
            <a:r>
              <a:rPr lang="es-ES" baseline="0" dirty="0" smtClean="0"/>
              <a:t>So </a:t>
            </a:r>
            <a:r>
              <a:rPr lang="es-ES" baseline="0" dirty="0" err="1" smtClean="0"/>
              <a:t>number</a:t>
            </a:r>
            <a:r>
              <a:rPr lang="es-ES" baseline="0" dirty="0" smtClean="0"/>
              <a:t> 5 </a:t>
            </a:r>
            <a:r>
              <a:rPr lang="es-ES" baseline="0" dirty="0" err="1" smtClean="0"/>
              <a:t>here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another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very</a:t>
            </a:r>
            <a:r>
              <a:rPr lang="es-ES" baseline="0" dirty="0" smtClean="0"/>
              <a:t> popular </a:t>
            </a:r>
            <a:r>
              <a:rPr lang="es-ES" baseline="0" dirty="0" err="1" smtClean="0"/>
              <a:t>question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for</a:t>
            </a:r>
            <a:r>
              <a:rPr lang="es-ES" baseline="0" dirty="0" smtClean="0"/>
              <a:t> I </a:t>
            </a:r>
            <a:r>
              <a:rPr lang="es-ES" baseline="0" dirty="0" err="1" smtClean="0"/>
              <a:t>think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obvious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reasons</a:t>
            </a:r>
            <a:r>
              <a:rPr lang="es-ES" baseline="0" dirty="0" smtClean="0"/>
              <a:t>.</a:t>
            </a:r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0A78F-24BB-4AAE-A577-AE6ACEDAE27F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8644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And </a:t>
            </a:r>
            <a:r>
              <a:rPr lang="es-ES" dirty="0" err="1" smtClean="0"/>
              <a:t>then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third</a:t>
            </a:r>
            <a:r>
              <a:rPr lang="es-ES" dirty="0" smtClean="0"/>
              <a:t> </a:t>
            </a:r>
            <a:r>
              <a:rPr lang="es-ES" dirty="0" err="1" smtClean="0"/>
              <a:t>batch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about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populations</a:t>
            </a:r>
            <a:endParaRPr lang="es-ES" baseline="0" dirty="0" smtClean="0"/>
          </a:p>
          <a:p>
            <a:endParaRPr lang="es-ES" baseline="0" dirty="0" smtClean="0"/>
          </a:p>
          <a:p>
            <a:r>
              <a:rPr lang="es-ES" baseline="0" dirty="0" err="1" smtClean="0"/>
              <a:t>Another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big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one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is</a:t>
            </a:r>
            <a:r>
              <a:rPr lang="es-ES" baseline="0" dirty="0" smtClean="0"/>
              <a:t> 6</a:t>
            </a:r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0A78F-24BB-4AAE-A577-AE6ACEDAE27F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3628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0A78F-24BB-4AAE-A577-AE6ACEDAE27F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1743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0F2D8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rgbClr val="0F2D8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0F2D8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rgbClr val="0F2D8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0F2D8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34250" y="-247"/>
            <a:ext cx="8453749" cy="10286991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1327282" y="6215430"/>
            <a:ext cx="6957059" cy="4071620"/>
          </a:xfrm>
          <a:custGeom>
            <a:avLst/>
            <a:gdLst/>
            <a:ahLst/>
            <a:cxnLst/>
            <a:rect l="l" t="t" r="r" b="b"/>
            <a:pathLst>
              <a:path w="6957059" h="4071620">
                <a:moveTo>
                  <a:pt x="6956666" y="0"/>
                </a:moveTo>
                <a:lnTo>
                  <a:pt x="2026246" y="0"/>
                </a:lnTo>
                <a:lnTo>
                  <a:pt x="2026246" y="1892"/>
                </a:lnTo>
                <a:lnTo>
                  <a:pt x="1987613" y="2336"/>
                </a:lnTo>
                <a:lnTo>
                  <a:pt x="1939836" y="3987"/>
                </a:lnTo>
                <a:lnTo>
                  <a:pt x="1892338" y="6731"/>
                </a:lnTo>
                <a:lnTo>
                  <a:pt x="1845132" y="10541"/>
                </a:lnTo>
                <a:lnTo>
                  <a:pt x="1798243" y="15430"/>
                </a:lnTo>
                <a:lnTo>
                  <a:pt x="1751672" y="21348"/>
                </a:lnTo>
                <a:lnTo>
                  <a:pt x="1705444" y="28321"/>
                </a:lnTo>
                <a:lnTo>
                  <a:pt x="1659547" y="36322"/>
                </a:lnTo>
                <a:lnTo>
                  <a:pt x="1614017" y="45326"/>
                </a:lnTo>
                <a:lnTo>
                  <a:pt x="1568869" y="55346"/>
                </a:lnTo>
                <a:lnTo>
                  <a:pt x="1524088" y="66344"/>
                </a:lnTo>
                <a:lnTo>
                  <a:pt x="1479702" y="78333"/>
                </a:lnTo>
                <a:lnTo>
                  <a:pt x="1435735" y="91287"/>
                </a:lnTo>
                <a:lnTo>
                  <a:pt x="1392186" y="105194"/>
                </a:lnTo>
                <a:lnTo>
                  <a:pt x="1349057" y="120040"/>
                </a:lnTo>
                <a:lnTo>
                  <a:pt x="1306385" y="135813"/>
                </a:lnTo>
                <a:lnTo>
                  <a:pt x="1264170" y="152501"/>
                </a:lnTo>
                <a:lnTo>
                  <a:pt x="1222413" y="170103"/>
                </a:lnTo>
                <a:lnTo>
                  <a:pt x="1181150" y="188607"/>
                </a:lnTo>
                <a:lnTo>
                  <a:pt x="1140371" y="207975"/>
                </a:lnTo>
                <a:lnTo>
                  <a:pt x="1100099" y="228231"/>
                </a:lnTo>
                <a:lnTo>
                  <a:pt x="1060335" y="249326"/>
                </a:lnTo>
                <a:lnTo>
                  <a:pt x="1021118" y="271284"/>
                </a:lnTo>
                <a:lnTo>
                  <a:pt x="982433" y="294068"/>
                </a:lnTo>
                <a:lnTo>
                  <a:pt x="944308" y="317665"/>
                </a:lnTo>
                <a:lnTo>
                  <a:pt x="906741" y="342087"/>
                </a:lnTo>
                <a:lnTo>
                  <a:pt x="869759" y="367296"/>
                </a:lnTo>
                <a:lnTo>
                  <a:pt x="833361" y="393293"/>
                </a:lnTo>
                <a:lnTo>
                  <a:pt x="797572" y="420065"/>
                </a:lnTo>
                <a:lnTo>
                  <a:pt x="762393" y="447586"/>
                </a:lnTo>
                <a:lnTo>
                  <a:pt x="727849" y="475869"/>
                </a:lnTo>
                <a:lnTo>
                  <a:pt x="693940" y="504888"/>
                </a:lnTo>
                <a:lnTo>
                  <a:pt x="660692" y="534631"/>
                </a:lnTo>
                <a:lnTo>
                  <a:pt x="628091" y="565086"/>
                </a:lnTo>
                <a:lnTo>
                  <a:pt x="596176" y="596239"/>
                </a:lnTo>
                <a:lnTo>
                  <a:pt x="564946" y="628078"/>
                </a:lnTo>
                <a:lnTo>
                  <a:pt x="534428" y="660590"/>
                </a:lnTo>
                <a:lnTo>
                  <a:pt x="504609" y="693775"/>
                </a:lnTo>
                <a:lnTo>
                  <a:pt x="475513" y="727608"/>
                </a:lnTo>
                <a:lnTo>
                  <a:pt x="447167" y="762088"/>
                </a:lnTo>
                <a:lnTo>
                  <a:pt x="419569" y="797191"/>
                </a:lnTo>
                <a:lnTo>
                  <a:pt x="392722" y="832916"/>
                </a:lnTo>
                <a:lnTo>
                  <a:pt x="366661" y="869238"/>
                </a:lnTo>
                <a:lnTo>
                  <a:pt x="341376" y="906145"/>
                </a:lnTo>
                <a:lnTo>
                  <a:pt x="316890" y="943648"/>
                </a:lnTo>
                <a:lnTo>
                  <a:pt x="293217" y="981710"/>
                </a:lnTo>
                <a:lnTo>
                  <a:pt x="270370" y="1020318"/>
                </a:lnTo>
                <a:lnTo>
                  <a:pt x="248361" y="1059484"/>
                </a:lnTo>
                <a:lnTo>
                  <a:pt x="227190" y="1099172"/>
                </a:lnTo>
                <a:lnTo>
                  <a:pt x="206883" y="1139393"/>
                </a:lnTo>
                <a:lnTo>
                  <a:pt x="187452" y="1180109"/>
                </a:lnTo>
                <a:lnTo>
                  <a:pt x="168897" y="1221320"/>
                </a:lnTo>
                <a:lnTo>
                  <a:pt x="151244" y="1263015"/>
                </a:lnTo>
                <a:lnTo>
                  <a:pt x="134493" y="1305179"/>
                </a:lnTo>
                <a:lnTo>
                  <a:pt x="118668" y="1347812"/>
                </a:lnTo>
                <a:lnTo>
                  <a:pt x="103771" y="1390878"/>
                </a:lnTo>
                <a:lnTo>
                  <a:pt x="89814" y="1434388"/>
                </a:lnTo>
                <a:lnTo>
                  <a:pt x="76822" y="1478318"/>
                </a:lnTo>
                <a:lnTo>
                  <a:pt x="64808" y="1522653"/>
                </a:lnTo>
                <a:lnTo>
                  <a:pt x="53759" y="1567395"/>
                </a:lnTo>
                <a:lnTo>
                  <a:pt x="43713" y="1612519"/>
                </a:lnTo>
                <a:lnTo>
                  <a:pt x="34671" y="1658010"/>
                </a:lnTo>
                <a:lnTo>
                  <a:pt x="26644" y="1703870"/>
                </a:lnTo>
                <a:lnTo>
                  <a:pt x="19646" y="1750085"/>
                </a:lnTo>
                <a:lnTo>
                  <a:pt x="13703" y="1796630"/>
                </a:lnTo>
                <a:lnTo>
                  <a:pt x="8801" y="1843506"/>
                </a:lnTo>
                <a:lnTo>
                  <a:pt x="4965" y="1890687"/>
                </a:lnTo>
                <a:lnTo>
                  <a:pt x="2222" y="1938185"/>
                </a:lnTo>
                <a:lnTo>
                  <a:pt x="558" y="1985962"/>
                </a:lnTo>
                <a:lnTo>
                  <a:pt x="0" y="2034019"/>
                </a:lnTo>
                <a:lnTo>
                  <a:pt x="558" y="2082076"/>
                </a:lnTo>
                <a:lnTo>
                  <a:pt x="2222" y="2129853"/>
                </a:lnTo>
                <a:lnTo>
                  <a:pt x="4965" y="2177351"/>
                </a:lnTo>
                <a:lnTo>
                  <a:pt x="8801" y="2224557"/>
                </a:lnTo>
                <a:lnTo>
                  <a:pt x="13703" y="2271445"/>
                </a:lnTo>
                <a:lnTo>
                  <a:pt x="19646" y="2318016"/>
                </a:lnTo>
                <a:lnTo>
                  <a:pt x="26644" y="2364244"/>
                </a:lnTo>
                <a:lnTo>
                  <a:pt x="34671" y="2410142"/>
                </a:lnTo>
                <a:lnTo>
                  <a:pt x="43713" y="2455672"/>
                </a:lnTo>
                <a:lnTo>
                  <a:pt x="53759" y="2500820"/>
                </a:lnTo>
                <a:lnTo>
                  <a:pt x="64808" y="2545600"/>
                </a:lnTo>
                <a:lnTo>
                  <a:pt x="76822" y="2589974"/>
                </a:lnTo>
                <a:lnTo>
                  <a:pt x="89814" y="2633954"/>
                </a:lnTo>
                <a:lnTo>
                  <a:pt x="103771" y="2677503"/>
                </a:lnTo>
                <a:lnTo>
                  <a:pt x="118668" y="2720632"/>
                </a:lnTo>
                <a:lnTo>
                  <a:pt x="134493" y="2763304"/>
                </a:lnTo>
                <a:lnTo>
                  <a:pt x="151244" y="2805519"/>
                </a:lnTo>
                <a:lnTo>
                  <a:pt x="168897" y="2847276"/>
                </a:lnTo>
                <a:lnTo>
                  <a:pt x="187452" y="2888538"/>
                </a:lnTo>
                <a:lnTo>
                  <a:pt x="206883" y="2929318"/>
                </a:lnTo>
                <a:lnTo>
                  <a:pt x="227190" y="2969590"/>
                </a:lnTo>
                <a:lnTo>
                  <a:pt x="248361" y="3009354"/>
                </a:lnTo>
                <a:lnTo>
                  <a:pt x="270370" y="3048571"/>
                </a:lnTo>
                <a:lnTo>
                  <a:pt x="293217" y="3087255"/>
                </a:lnTo>
                <a:lnTo>
                  <a:pt x="316890" y="3125381"/>
                </a:lnTo>
                <a:lnTo>
                  <a:pt x="341376" y="3162947"/>
                </a:lnTo>
                <a:lnTo>
                  <a:pt x="366661" y="3199930"/>
                </a:lnTo>
                <a:lnTo>
                  <a:pt x="392722" y="3236328"/>
                </a:lnTo>
                <a:lnTo>
                  <a:pt x="419569" y="3272117"/>
                </a:lnTo>
                <a:lnTo>
                  <a:pt x="447167" y="3307296"/>
                </a:lnTo>
                <a:lnTo>
                  <a:pt x="475513" y="3341840"/>
                </a:lnTo>
                <a:lnTo>
                  <a:pt x="504609" y="3375749"/>
                </a:lnTo>
                <a:lnTo>
                  <a:pt x="534428" y="3408997"/>
                </a:lnTo>
                <a:lnTo>
                  <a:pt x="564946" y="3441598"/>
                </a:lnTo>
                <a:lnTo>
                  <a:pt x="596176" y="3473513"/>
                </a:lnTo>
                <a:lnTo>
                  <a:pt x="628091" y="3504742"/>
                </a:lnTo>
                <a:lnTo>
                  <a:pt x="660692" y="3535261"/>
                </a:lnTo>
                <a:lnTo>
                  <a:pt x="693940" y="3565080"/>
                </a:lnTo>
                <a:lnTo>
                  <a:pt x="727849" y="3594163"/>
                </a:lnTo>
                <a:lnTo>
                  <a:pt x="762393" y="3622522"/>
                </a:lnTo>
                <a:lnTo>
                  <a:pt x="797572" y="3650119"/>
                </a:lnTo>
                <a:lnTo>
                  <a:pt x="833361" y="3676967"/>
                </a:lnTo>
                <a:lnTo>
                  <a:pt x="869759" y="3703028"/>
                </a:lnTo>
                <a:lnTo>
                  <a:pt x="906741" y="3728313"/>
                </a:lnTo>
                <a:lnTo>
                  <a:pt x="944308" y="3752799"/>
                </a:lnTo>
                <a:lnTo>
                  <a:pt x="982433" y="3776472"/>
                </a:lnTo>
                <a:lnTo>
                  <a:pt x="1021118" y="3799319"/>
                </a:lnTo>
                <a:lnTo>
                  <a:pt x="1060335" y="3821328"/>
                </a:lnTo>
                <a:lnTo>
                  <a:pt x="1100099" y="3842499"/>
                </a:lnTo>
                <a:lnTo>
                  <a:pt x="1140371" y="3862806"/>
                </a:lnTo>
                <a:lnTo>
                  <a:pt x="1181150" y="3882237"/>
                </a:lnTo>
                <a:lnTo>
                  <a:pt x="1222413" y="3900792"/>
                </a:lnTo>
                <a:lnTo>
                  <a:pt x="1264170" y="3918445"/>
                </a:lnTo>
                <a:lnTo>
                  <a:pt x="1306385" y="3935196"/>
                </a:lnTo>
                <a:lnTo>
                  <a:pt x="1349057" y="3951020"/>
                </a:lnTo>
                <a:lnTo>
                  <a:pt x="1392186" y="3965918"/>
                </a:lnTo>
                <a:lnTo>
                  <a:pt x="1435735" y="3979875"/>
                </a:lnTo>
                <a:lnTo>
                  <a:pt x="1479702" y="3992867"/>
                </a:lnTo>
                <a:lnTo>
                  <a:pt x="1524088" y="4004881"/>
                </a:lnTo>
                <a:lnTo>
                  <a:pt x="1568869" y="4015930"/>
                </a:lnTo>
                <a:lnTo>
                  <a:pt x="1614017" y="4025976"/>
                </a:lnTo>
                <a:lnTo>
                  <a:pt x="1659547" y="4035018"/>
                </a:lnTo>
                <a:lnTo>
                  <a:pt x="1705444" y="4043045"/>
                </a:lnTo>
                <a:lnTo>
                  <a:pt x="1751672" y="4050042"/>
                </a:lnTo>
                <a:lnTo>
                  <a:pt x="1798243" y="4055986"/>
                </a:lnTo>
                <a:lnTo>
                  <a:pt x="1845132" y="4060888"/>
                </a:lnTo>
                <a:lnTo>
                  <a:pt x="1892338" y="4064724"/>
                </a:lnTo>
                <a:lnTo>
                  <a:pt x="1939836" y="4067467"/>
                </a:lnTo>
                <a:lnTo>
                  <a:pt x="1987613" y="4069130"/>
                </a:lnTo>
                <a:lnTo>
                  <a:pt x="2026246" y="4069588"/>
                </a:lnTo>
                <a:lnTo>
                  <a:pt x="2026246" y="4071569"/>
                </a:lnTo>
                <a:lnTo>
                  <a:pt x="6956666" y="4071569"/>
                </a:lnTo>
                <a:lnTo>
                  <a:pt x="6956666" y="0"/>
                </a:lnTo>
                <a:close/>
              </a:path>
            </a:pathLst>
          </a:custGeom>
          <a:solidFill>
            <a:srgbClr val="BFE3F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21421" y="1859328"/>
            <a:ext cx="4366577" cy="43560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0F2D8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6524625" cy="10287000"/>
          </a:xfrm>
          <a:custGeom>
            <a:avLst/>
            <a:gdLst/>
            <a:ahLst/>
            <a:cxnLst/>
            <a:rect l="l" t="t" r="r" b="b"/>
            <a:pathLst>
              <a:path w="6524625" h="10287000">
                <a:moveTo>
                  <a:pt x="6524334" y="5054498"/>
                </a:moveTo>
                <a:lnTo>
                  <a:pt x="6524308" y="5156098"/>
                </a:lnTo>
                <a:lnTo>
                  <a:pt x="6522041" y="5257698"/>
                </a:lnTo>
                <a:lnTo>
                  <a:pt x="6517566" y="5359298"/>
                </a:lnTo>
                <a:lnTo>
                  <a:pt x="6510947" y="5460898"/>
                </a:lnTo>
                <a:lnTo>
                  <a:pt x="6502245" y="5562498"/>
                </a:lnTo>
                <a:lnTo>
                  <a:pt x="6491524" y="5664098"/>
                </a:lnTo>
                <a:lnTo>
                  <a:pt x="6478846" y="5765698"/>
                </a:lnTo>
                <a:lnTo>
                  <a:pt x="6464274" y="5867298"/>
                </a:lnTo>
                <a:lnTo>
                  <a:pt x="6447870" y="5968898"/>
                </a:lnTo>
                <a:lnTo>
                  <a:pt x="6429697" y="6070498"/>
                </a:lnTo>
                <a:lnTo>
                  <a:pt x="6409818" y="6172098"/>
                </a:lnTo>
                <a:lnTo>
                  <a:pt x="6388294" y="6273698"/>
                </a:lnTo>
                <a:lnTo>
                  <a:pt x="6376936" y="6311798"/>
                </a:lnTo>
                <a:lnTo>
                  <a:pt x="6340568" y="6464198"/>
                </a:lnTo>
                <a:lnTo>
                  <a:pt x="6327706" y="6514998"/>
                </a:lnTo>
                <a:lnTo>
                  <a:pt x="6314489" y="6553098"/>
                </a:lnTo>
                <a:lnTo>
                  <a:pt x="6287017" y="6654698"/>
                </a:lnTo>
                <a:lnTo>
                  <a:pt x="6272778" y="6692798"/>
                </a:lnTo>
                <a:lnTo>
                  <a:pt x="6243334" y="6794398"/>
                </a:lnTo>
                <a:lnTo>
                  <a:pt x="6228144" y="6832498"/>
                </a:lnTo>
                <a:lnTo>
                  <a:pt x="6212049" y="6883298"/>
                </a:lnTo>
                <a:lnTo>
                  <a:pt x="6195546" y="6921398"/>
                </a:lnTo>
                <a:lnTo>
                  <a:pt x="6178637" y="6972198"/>
                </a:lnTo>
                <a:lnTo>
                  <a:pt x="6161324" y="7010298"/>
                </a:lnTo>
                <a:lnTo>
                  <a:pt x="6143611" y="7061098"/>
                </a:lnTo>
                <a:lnTo>
                  <a:pt x="6125498" y="7099198"/>
                </a:lnTo>
                <a:lnTo>
                  <a:pt x="6106988" y="7149998"/>
                </a:lnTo>
                <a:lnTo>
                  <a:pt x="6088084" y="7188098"/>
                </a:lnTo>
                <a:lnTo>
                  <a:pt x="6068787" y="7238898"/>
                </a:lnTo>
                <a:lnTo>
                  <a:pt x="6049100" y="7276998"/>
                </a:lnTo>
                <a:lnTo>
                  <a:pt x="6029025" y="7327798"/>
                </a:lnTo>
                <a:lnTo>
                  <a:pt x="5987720" y="7403998"/>
                </a:lnTo>
                <a:lnTo>
                  <a:pt x="5966495" y="7454798"/>
                </a:lnTo>
                <a:lnTo>
                  <a:pt x="5922910" y="7530998"/>
                </a:lnTo>
                <a:lnTo>
                  <a:pt x="5900554" y="7581798"/>
                </a:lnTo>
                <a:lnTo>
                  <a:pt x="5831263" y="7696098"/>
                </a:lnTo>
                <a:lnTo>
                  <a:pt x="5807431" y="7746898"/>
                </a:lnTo>
                <a:lnTo>
                  <a:pt x="5733766" y="7861198"/>
                </a:lnTo>
                <a:lnTo>
                  <a:pt x="5708494" y="7899298"/>
                </a:lnTo>
                <a:lnTo>
                  <a:pt x="5682868" y="7950098"/>
                </a:lnTo>
                <a:lnTo>
                  <a:pt x="5603886" y="8064398"/>
                </a:lnTo>
                <a:lnTo>
                  <a:pt x="5521794" y="8178698"/>
                </a:lnTo>
                <a:lnTo>
                  <a:pt x="5407605" y="8331098"/>
                </a:lnTo>
                <a:lnTo>
                  <a:pt x="5378227" y="8369198"/>
                </a:lnTo>
                <a:lnTo>
                  <a:pt x="5348522" y="8394598"/>
                </a:lnTo>
                <a:lnTo>
                  <a:pt x="5226470" y="8546998"/>
                </a:lnTo>
                <a:lnTo>
                  <a:pt x="5195160" y="8585098"/>
                </a:lnTo>
                <a:lnTo>
                  <a:pt x="5163535" y="8610498"/>
                </a:lnTo>
                <a:lnTo>
                  <a:pt x="5099353" y="8686698"/>
                </a:lnTo>
                <a:lnTo>
                  <a:pt x="5066800" y="8712099"/>
                </a:lnTo>
                <a:lnTo>
                  <a:pt x="5000779" y="8788299"/>
                </a:lnTo>
                <a:lnTo>
                  <a:pt x="4967316" y="8813699"/>
                </a:lnTo>
                <a:lnTo>
                  <a:pt x="4933554" y="8851799"/>
                </a:lnTo>
                <a:lnTo>
                  <a:pt x="4899496" y="8877199"/>
                </a:lnTo>
                <a:lnTo>
                  <a:pt x="4865144" y="8915299"/>
                </a:lnTo>
                <a:lnTo>
                  <a:pt x="4830500" y="8940699"/>
                </a:lnTo>
                <a:lnTo>
                  <a:pt x="4795566" y="8978799"/>
                </a:lnTo>
                <a:lnTo>
                  <a:pt x="4760345" y="9004199"/>
                </a:lnTo>
                <a:lnTo>
                  <a:pt x="4724839" y="9042299"/>
                </a:lnTo>
                <a:lnTo>
                  <a:pt x="4689049" y="9067699"/>
                </a:lnTo>
                <a:lnTo>
                  <a:pt x="4652979" y="9105799"/>
                </a:lnTo>
                <a:lnTo>
                  <a:pt x="4580005" y="9156599"/>
                </a:lnTo>
                <a:lnTo>
                  <a:pt x="4543106" y="9194699"/>
                </a:lnTo>
                <a:lnTo>
                  <a:pt x="4430786" y="9270899"/>
                </a:lnTo>
                <a:lnTo>
                  <a:pt x="4392813" y="9308999"/>
                </a:lnTo>
                <a:lnTo>
                  <a:pt x="4238314" y="9410599"/>
                </a:lnTo>
                <a:lnTo>
                  <a:pt x="4079751" y="9512199"/>
                </a:lnTo>
                <a:lnTo>
                  <a:pt x="3876050" y="9639199"/>
                </a:lnTo>
                <a:lnTo>
                  <a:pt x="3834599" y="9651899"/>
                </a:lnTo>
                <a:lnTo>
                  <a:pt x="3708866" y="9728099"/>
                </a:lnTo>
                <a:lnTo>
                  <a:pt x="3666502" y="9740799"/>
                </a:lnTo>
                <a:lnTo>
                  <a:pt x="3581108" y="9791599"/>
                </a:lnTo>
                <a:lnTo>
                  <a:pt x="3538083" y="9804299"/>
                </a:lnTo>
                <a:lnTo>
                  <a:pt x="3494841" y="9829699"/>
                </a:lnTo>
                <a:lnTo>
                  <a:pt x="3451386" y="9842399"/>
                </a:lnTo>
                <a:lnTo>
                  <a:pt x="3407719" y="9867799"/>
                </a:lnTo>
                <a:lnTo>
                  <a:pt x="3363843" y="9880499"/>
                </a:lnTo>
                <a:lnTo>
                  <a:pt x="3319760" y="9905899"/>
                </a:lnTo>
                <a:lnTo>
                  <a:pt x="3275471" y="9918599"/>
                </a:lnTo>
                <a:lnTo>
                  <a:pt x="3230981" y="9943999"/>
                </a:lnTo>
                <a:lnTo>
                  <a:pt x="3141400" y="9969399"/>
                </a:lnTo>
                <a:lnTo>
                  <a:pt x="3096315" y="9994799"/>
                </a:lnTo>
                <a:lnTo>
                  <a:pt x="2959906" y="10032899"/>
                </a:lnTo>
                <a:lnTo>
                  <a:pt x="2914059" y="10058299"/>
                </a:lnTo>
                <a:lnTo>
                  <a:pt x="2540821" y="10159899"/>
                </a:lnTo>
                <a:lnTo>
                  <a:pt x="2493391" y="10159899"/>
                </a:lnTo>
                <a:lnTo>
                  <a:pt x="2302050" y="10210699"/>
                </a:lnTo>
                <a:lnTo>
                  <a:pt x="2253819" y="10210699"/>
                </a:lnTo>
                <a:lnTo>
                  <a:pt x="2156900" y="10236099"/>
                </a:lnTo>
                <a:lnTo>
                  <a:pt x="2108216" y="10236099"/>
                </a:lnTo>
                <a:lnTo>
                  <a:pt x="2059385" y="10248799"/>
                </a:lnTo>
                <a:lnTo>
                  <a:pt x="2010409" y="10248799"/>
                </a:lnTo>
                <a:lnTo>
                  <a:pt x="1961291" y="10261499"/>
                </a:lnTo>
                <a:lnTo>
                  <a:pt x="1912033" y="10261499"/>
                </a:lnTo>
                <a:lnTo>
                  <a:pt x="1862637" y="10274199"/>
                </a:lnTo>
                <a:lnTo>
                  <a:pt x="1763440" y="10274199"/>
                </a:lnTo>
                <a:lnTo>
                  <a:pt x="1713644" y="10286925"/>
                </a:lnTo>
                <a:lnTo>
                  <a:pt x="0" y="10286899"/>
                </a:lnTo>
                <a:lnTo>
                  <a:pt x="0" y="0"/>
                </a:lnTo>
                <a:lnTo>
                  <a:pt x="2205979" y="0"/>
                </a:lnTo>
                <a:lnTo>
                  <a:pt x="2253765" y="12598"/>
                </a:lnTo>
                <a:lnTo>
                  <a:pt x="2301715" y="12598"/>
                </a:lnTo>
                <a:lnTo>
                  <a:pt x="2491993" y="63398"/>
                </a:lnTo>
                <a:lnTo>
                  <a:pt x="2539171" y="63398"/>
                </a:lnTo>
                <a:lnTo>
                  <a:pt x="2864780" y="152298"/>
                </a:lnTo>
                <a:lnTo>
                  <a:pt x="2910607" y="177698"/>
                </a:lnTo>
                <a:lnTo>
                  <a:pt x="3047003" y="215798"/>
                </a:lnTo>
                <a:lnTo>
                  <a:pt x="3092100" y="241198"/>
                </a:lnTo>
                <a:lnTo>
                  <a:pt x="3181728" y="266598"/>
                </a:lnTo>
                <a:lnTo>
                  <a:pt x="3226254" y="291998"/>
                </a:lnTo>
                <a:lnTo>
                  <a:pt x="3314721" y="317398"/>
                </a:lnTo>
                <a:lnTo>
                  <a:pt x="3358657" y="342798"/>
                </a:lnTo>
                <a:lnTo>
                  <a:pt x="3402392" y="355498"/>
                </a:lnTo>
                <a:lnTo>
                  <a:pt x="3445923" y="380898"/>
                </a:lnTo>
                <a:lnTo>
                  <a:pt x="3489248" y="393598"/>
                </a:lnTo>
                <a:lnTo>
                  <a:pt x="3575272" y="444398"/>
                </a:lnTo>
                <a:lnTo>
                  <a:pt x="3617967" y="457098"/>
                </a:lnTo>
                <a:lnTo>
                  <a:pt x="3702709" y="507898"/>
                </a:lnTo>
                <a:lnTo>
                  <a:pt x="3744753" y="520598"/>
                </a:lnTo>
                <a:lnTo>
                  <a:pt x="3910691" y="622198"/>
                </a:lnTo>
                <a:lnTo>
                  <a:pt x="3951606" y="634898"/>
                </a:lnTo>
                <a:lnTo>
                  <a:pt x="4032734" y="685698"/>
                </a:lnTo>
                <a:lnTo>
                  <a:pt x="4231368" y="812698"/>
                </a:lnTo>
                <a:lnTo>
                  <a:pt x="4270360" y="850798"/>
                </a:lnTo>
                <a:lnTo>
                  <a:pt x="4461514" y="977798"/>
                </a:lnTo>
                <a:lnTo>
                  <a:pt x="4498969" y="1015898"/>
                </a:lnTo>
                <a:lnTo>
                  <a:pt x="4573086" y="1066698"/>
                </a:lnTo>
                <a:lnTo>
                  <a:pt x="4609742" y="1104798"/>
                </a:lnTo>
                <a:lnTo>
                  <a:pt x="4682242" y="1155598"/>
                </a:lnTo>
                <a:lnTo>
                  <a:pt x="4718081" y="1193698"/>
                </a:lnTo>
                <a:lnTo>
                  <a:pt x="4753642" y="1219098"/>
                </a:lnTo>
                <a:lnTo>
                  <a:pt x="4788924" y="1257198"/>
                </a:lnTo>
                <a:lnTo>
                  <a:pt x="4823924" y="1282598"/>
                </a:lnTo>
                <a:lnTo>
                  <a:pt x="4858641" y="1320698"/>
                </a:lnTo>
                <a:lnTo>
                  <a:pt x="4893071" y="1346098"/>
                </a:lnTo>
                <a:lnTo>
                  <a:pt x="4927213" y="1384198"/>
                </a:lnTo>
                <a:lnTo>
                  <a:pt x="4961064" y="1409598"/>
                </a:lnTo>
                <a:lnTo>
                  <a:pt x="5027885" y="1485798"/>
                </a:lnTo>
                <a:lnTo>
                  <a:pt x="5060851" y="1511198"/>
                </a:lnTo>
                <a:lnTo>
                  <a:pt x="5125882" y="1587398"/>
                </a:lnTo>
                <a:lnTo>
                  <a:pt x="5157942" y="1612798"/>
                </a:lnTo>
                <a:lnTo>
                  <a:pt x="5283099" y="1765198"/>
                </a:lnTo>
                <a:lnTo>
                  <a:pt x="5313606" y="1790598"/>
                </a:lnTo>
                <a:lnTo>
                  <a:pt x="5432438" y="1942998"/>
                </a:lnTo>
                <a:lnTo>
                  <a:pt x="5546047" y="2095398"/>
                </a:lnTo>
                <a:lnTo>
                  <a:pt x="5627742" y="2209698"/>
                </a:lnTo>
                <a:lnTo>
                  <a:pt x="5706359" y="2323998"/>
                </a:lnTo>
                <a:lnTo>
                  <a:pt x="5757031" y="2400198"/>
                </a:lnTo>
                <a:lnTo>
                  <a:pt x="5781838" y="2450998"/>
                </a:lnTo>
                <a:lnTo>
                  <a:pt x="5854119" y="2565298"/>
                </a:lnTo>
                <a:lnTo>
                  <a:pt x="5877491" y="2603398"/>
                </a:lnTo>
                <a:lnTo>
                  <a:pt x="5900500" y="2654198"/>
                </a:lnTo>
                <a:lnTo>
                  <a:pt x="5945414" y="2730398"/>
                </a:lnTo>
                <a:lnTo>
                  <a:pt x="5967316" y="2781198"/>
                </a:lnTo>
                <a:lnTo>
                  <a:pt x="6009998" y="2857398"/>
                </a:lnTo>
                <a:lnTo>
                  <a:pt x="6030773" y="2908198"/>
                </a:lnTo>
                <a:lnTo>
                  <a:pt x="6071182" y="2984398"/>
                </a:lnTo>
                <a:lnTo>
                  <a:pt x="6090811" y="3035198"/>
                </a:lnTo>
                <a:lnTo>
                  <a:pt x="6110054" y="3073298"/>
                </a:lnTo>
                <a:lnTo>
                  <a:pt x="6128907" y="3124098"/>
                </a:lnTo>
                <a:lnTo>
                  <a:pt x="6147370" y="3162198"/>
                </a:lnTo>
                <a:lnTo>
                  <a:pt x="6165439" y="3212998"/>
                </a:lnTo>
                <a:lnTo>
                  <a:pt x="6183112" y="3251098"/>
                </a:lnTo>
                <a:lnTo>
                  <a:pt x="6200388" y="3301898"/>
                </a:lnTo>
                <a:lnTo>
                  <a:pt x="6217264" y="3339998"/>
                </a:lnTo>
                <a:lnTo>
                  <a:pt x="6233738" y="3390798"/>
                </a:lnTo>
                <a:lnTo>
                  <a:pt x="6237058" y="3390798"/>
                </a:lnTo>
                <a:lnTo>
                  <a:pt x="6241603" y="3416198"/>
                </a:lnTo>
                <a:lnTo>
                  <a:pt x="6244925" y="3416198"/>
                </a:lnTo>
                <a:lnTo>
                  <a:pt x="6275693" y="3517798"/>
                </a:lnTo>
                <a:lnTo>
                  <a:pt x="6290460" y="3555898"/>
                </a:lnTo>
                <a:lnTo>
                  <a:pt x="6318738" y="3657498"/>
                </a:lnTo>
                <a:lnTo>
                  <a:pt x="6332244" y="3695598"/>
                </a:lnTo>
                <a:lnTo>
                  <a:pt x="6357972" y="3797198"/>
                </a:lnTo>
                <a:lnTo>
                  <a:pt x="6381964" y="3898798"/>
                </a:lnTo>
                <a:lnTo>
                  <a:pt x="6393301" y="3936898"/>
                </a:lnTo>
                <a:lnTo>
                  <a:pt x="6414640" y="4038498"/>
                </a:lnTo>
                <a:lnTo>
                  <a:pt x="6434176" y="4140098"/>
                </a:lnTo>
                <a:lnTo>
                  <a:pt x="6451880" y="4241698"/>
                </a:lnTo>
                <a:lnTo>
                  <a:pt x="6467727" y="4343298"/>
                </a:lnTo>
                <a:lnTo>
                  <a:pt x="6481688" y="4444898"/>
                </a:lnTo>
                <a:lnTo>
                  <a:pt x="6493737" y="4546498"/>
                </a:lnTo>
                <a:lnTo>
                  <a:pt x="6503846" y="4648098"/>
                </a:lnTo>
                <a:lnTo>
                  <a:pt x="6511987" y="4749698"/>
                </a:lnTo>
                <a:lnTo>
                  <a:pt x="6518134" y="4851298"/>
                </a:lnTo>
                <a:lnTo>
                  <a:pt x="6522259" y="4952898"/>
                </a:lnTo>
                <a:lnTo>
                  <a:pt x="6524334" y="5054498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63309" y="3825039"/>
            <a:ext cx="1637029" cy="1851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0F2D8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558596" y="3666844"/>
            <a:ext cx="7709534" cy="4117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rgbClr val="0F2D8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anada.ca/en/health-canada/services/science-research/one-health.html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38920" cy="10287000"/>
            </a:xfrm>
            <a:custGeom>
              <a:avLst/>
              <a:gdLst/>
              <a:ahLst/>
              <a:cxnLst/>
              <a:rect l="l" t="t" r="r" b="b"/>
              <a:pathLst>
                <a:path w="9138920" h="10287000">
                  <a:moveTo>
                    <a:pt x="9138468" y="5096069"/>
                  </a:moveTo>
                  <a:lnTo>
                    <a:pt x="9138442" y="5197669"/>
                  </a:lnTo>
                  <a:lnTo>
                    <a:pt x="9136174" y="5299269"/>
                  </a:lnTo>
                  <a:lnTo>
                    <a:pt x="9131700" y="5400869"/>
                  </a:lnTo>
                  <a:lnTo>
                    <a:pt x="9125080" y="5502469"/>
                  </a:lnTo>
                  <a:lnTo>
                    <a:pt x="9116379" y="5604069"/>
                  </a:lnTo>
                  <a:lnTo>
                    <a:pt x="9105657" y="5705669"/>
                  </a:lnTo>
                  <a:lnTo>
                    <a:pt x="9092979" y="5807269"/>
                  </a:lnTo>
                  <a:lnTo>
                    <a:pt x="9078407" y="5908869"/>
                  </a:lnTo>
                  <a:lnTo>
                    <a:pt x="9062003" y="6010469"/>
                  </a:lnTo>
                  <a:lnTo>
                    <a:pt x="9043830" y="6112069"/>
                  </a:lnTo>
                  <a:lnTo>
                    <a:pt x="9023951" y="6213669"/>
                  </a:lnTo>
                  <a:lnTo>
                    <a:pt x="9002428" y="6315269"/>
                  </a:lnTo>
                  <a:lnTo>
                    <a:pt x="8991070" y="6353369"/>
                  </a:lnTo>
                  <a:lnTo>
                    <a:pt x="8954701" y="6505769"/>
                  </a:lnTo>
                  <a:lnTo>
                    <a:pt x="8941840" y="6556569"/>
                  </a:lnTo>
                  <a:lnTo>
                    <a:pt x="8928622" y="6594669"/>
                  </a:lnTo>
                  <a:lnTo>
                    <a:pt x="8901151" y="6696269"/>
                  </a:lnTo>
                  <a:lnTo>
                    <a:pt x="8886912" y="6734369"/>
                  </a:lnTo>
                  <a:lnTo>
                    <a:pt x="8857467" y="6835969"/>
                  </a:lnTo>
                  <a:lnTo>
                    <a:pt x="8842278" y="6874069"/>
                  </a:lnTo>
                  <a:lnTo>
                    <a:pt x="8826183" y="6924869"/>
                  </a:lnTo>
                  <a:lnTo>
                    <a:pt x="8809679" y="6962969"/>
                  </a:lnTo>
                  <a:lnTo>
                    <a:pt x="8792771" y="7013769"/>
                  </a:lnTo>
                  <a:lnTo>
                    <a:pt x="8775458" y="7051869"/>
                  </a:lnTo>
                  <a:lnTo>
                    <a:pt x="8757744" y="7102669"/>
                  </a:lnTo>
                  <a:lnTo>
                    <a:pt x="8739631" y="7140769"/>
                  </a:lnTo>
                  <a:lnTo>
                    <a:pt x="8721122" y="7191569"/>
                  </a:lnTo>
                  <a:lnTo>
                    <a:pt x="8702217" y="7229669"/>
                  </a:lnTo>
                  <a:lnTo>
                    <a:pt x="8682921" y="7280469"/>
                  </a:lnTo>
                  <a:lnTo>
                    <a:pt x="8663234" y="7318569"/>
                  </a:lnTo>
                  <a:lnTo>
                    <a:pt x="8643159" y="7369369"/>
                  </a:lnTo>
                  <a:lnTo>
                    <a:pt x="8601854" y="7445569"/>
                  </a:lnTo>
                  <a:lnTo>
                    <a:pt x="8580629" y="7496369"/>
                  </a:lnTo>
                  <a:lnTo>
                    <a:pt x="8537044" y="7572569"/>
                  </a:lnTo>
                  <a:lnTo>
                    <a:pt x="8514688" y="7623369"/>
                  </a:lnTo>
                  <a:lnTo>
                    <a:pt x="8445396" y="7737669"/>
                  </a:lnTo>
                  <a:lnTo>
                    <a:pt x="8421565" y="7788469"/>
                  </a:lnTo>
                  <a:lnTo>
                    <a:pt x="8347899" y="7902769"/>
                  </a:lnTo>
                  <a:lnTo>
                    <a:pt x="8322628" y="7940869"/>
                  </a:lnTo>
                  <a:lnTo>
                    <a:pt x="8297002" y="7991669"/>
                  </a:lnTo>
                  <a:lnTo>
                    <a:pt x="8218020" y="8105969"/>
                  </a:lnTo>
                  <a:lnTo>
                    <a:pt x="8135928" y="8220269"/>
                  </a:lnTo>
                  <a:lnTo>
                    <a:pt x="8021739" y="8372669"/>
                  </a:lnTo>
                  <a:lnTo>
                    <a:pt x="7992361" y="8410769"/>
                  </a:lnTo>
                  <a:lnTo>
                    <a:pt x="7962656" y="8436169"/>
                  </a:lnTo>
                  <a:lnTo>
                    <a:pt x="7840603" y="8588569"/>
                  </a:lnTo>
                  <a:lnTo>
                    <a:pt x="7809293" y="8626669"/>
                  </a:lnTo>
                  <a:lnTo>
                    <a:pt x="7777669" y="8652069"/>
                  </a:lnTo>
                  <a:lnTo>
                    <a:pt x="7713487" y="8728269"/>
                  </a:lnTo>
                  <a:lnTo>
                    <a:pt x="7680933" y="8753669"/>
                  </a:lnTo>
                  <a:lnTo>
                    <a:pt x="7614912" y="8829869"/>
                  </a:lnTo>
                  <a:lnTo>
                    <a:pt x="7581449" y="8855269"/>
                  </a:lnTo>
                  <a:lnTo>
                    <a:pt x="7547688" y="8893369"/>
                  </a:lnTo>
                  <a:lnTo>
                    <a:pt x="7513630" y="8918769"/>
                  </a:lnTo>
                  <a:lnTo>
                    <a:pt x="7479278" y="8956869"/>
                  </a:lnTo>
                  <a:lnTo>
                    <a:pt x="7444634" y="8982269"/>
                  </a:lnTo>
                  <a:lnTo>
                    <a:pt x="7409700" y="9020369"/>
                  </a:lnTo>
                  <a:lnTo>
                    <a:pt x="7374479" y="9045769"/>
                  </a:lnTo>
                  <a:lnTo>
                    <a:pt x="7338972" y="9083869"/>
                  </a:lnTo>
                  <a:lnTo>
                    <a:pt x="7303183" y="9109269"/>
                  </a:lnTo>
                  <a:lnTo>
                    <a:pt x="7267113" y="9147369"/>
                  </a:lnTo>
                  <a:lnTo>
                    <a:pt x="7194139" y="9198169"/>
                  </a:lnTo>
                  <a:lnTo>
                    <a:pt x="7157240" y="9236269"/>
                  </a:lnTo>
                  <a:lnTo>
                    <a:pt x="7044920" y="9312469"/>
                  </a:lnTo>
                  <a:lnTo>
                    <a:pt x="7006947" y="9350569"/>
                  </a:lnTo>
                  <a:lnTo>
                    <a:pt x="6852447" y="9452169"/>
                  </a:lnTo>
                  <a:lnTo>
                    <a:pt x="6693884" y="9553769"/>
                  </a:lnTo>
                  <a:lnTo>
                    <a:pt x="6490184" y="9680769"/>
                  </a:lnTo>
                  <a:lnTo>
                    <a:pt x="6448733" y="9693469"/>
                  </a:lnTo>
                  <a:lnTo>
                    <a:pt x="6323000" y="9769669"/>
                  </a:lnTo>
                  <a:lnTo>
                    <a:pt x="6280636" y="9782369"/>
                  </a:lnTo>
                  <a:lnTo>
                    <a:pt x="6195242" y="9833169"/>
                  </a:lnTo>
                  <a:lnTo>
                    <a:pt x="6152216" y="9845869"/>
                  </a:lnTo>
                  <a:lnTo>
                    <a:pt x="6108975" y="9871269"/>
                  </a:lnTo>
                  <a:lnTo>
                    <a:pt x="6065520" y="9883969"/>
                  </a:lnTo>
                  <a:lnTo>
                    <a:pt x="6021853" y="9909369"/>
                  </a:lnTo>
                  <a:lnTo>
                    <a:pt x="5977977" y="9922069"/>
                  </a:lnTo>
                  <a:lnTo>
                    <a:pt x="5933893" y="9947469"/>
                  </a:lnTo>
                  <a:lnTo>
                    <a:pt x="5889605" y="9960169"/>
                  </a:lnTo>
                  <a:lnTo>
                    <a:pt x="5845114" y="9985569"/>
                  </a:lnTo>
                  <a:lnTo>
                    <a:pt x="5755534" y="10010969"/>
                  </a:lnTo>
                  <a:lnTo>
                    <a:pt x="5710448" y="10036369"/>
                  </a:lnTo>
                  <a:lnTo>
                    <a:pt x="5574039" y="10074469"/>
                  </a:lnTo>
                  <a:lnTo>
                    <a:pt x="5528193" y="10099869"/>
                  </a:lnTo>
                  <a:lnTo>
                    <a:pt x="5154954" y="10201469"/>
                  </a:lnTo>
                  <a:lnTo>
                    <a:pt x="5107525" y="10201469"/>
                  </a:lnTo>
                  <a:lnTo>
                    <a:pt x="4916183" y="10252269"/>
                  </a:lnTo>
                  <a:lnTo>
                    <a:pt x="4867953" y="10252269"/>
                  </a:lnTo>
                  <a:lnTo>
                    <a:pt x="4771034" y="10277669"/>
                  </a:lnTo>
                  <a:lnTo>
                    <a:pt x="4722350" y="10277669"/>
                  </a:lnTo>
                  <a:lnTo>
                    <a:pt x="4686474" y="10287000"/>
                  </a:lnTo>
                  <a:lnTo>
                    <a:pt x="0" y="10287000"/>
                  </a:lnTo>
                  <a:lnTo>
                    <a:pt x="0" y="0"/>
                  </a:lnTo>
                  <a:lnTo>
                    <a:pt x="4515217" y="0"/>
                  </a:lnTo>
                  <a:lnTo>
                    <a:pt x="4528236" y="3369"/>
                  </a:lnTo>
                  <a:lnTo>
                    <a:pt x="4577173" y="3369"/>
                  </a:lnTo>
                  <a:lnTo>
                    <a:pt x="4625976" y="16069"/>
                  </a:lnTo>
                  <a:lnTo>
                    <a:pt x="4674643" y="16069"/>
                  </a:lnTo>
                  <a:lnTo>
                    <a:pt x="4723170" y="28769"/>
                  </a:lnTo>
                  <a:lnTo>
                    <a:pt x="4771557" y="28769"/>
                  </a:lnTo>
                  <a:lnTo>
                    <a:pt x="4867898" y="54169"/>
                  </a:lnTo>
                  <a:lnTo>
                    <a:pt x="4915848" y="54169"/>
                  </a:lnTo>
                  <a:lnTo>
                    <a:pt x="5106127" y="104969"/>
                  </a:lnTo>
                  <a:lnTo>
                    <a:pt x="5153305" y="104969"/>
                  </a:lnTo>
                  <a:lnTo>
                    <a:pt x="5478914" y="193869"/>
                  </a:lnTo>
                  <a:lnTo>
                    <a:pt x="5524740" y="219269"/>
                  </a:lnTo>
                  <a:lnTo>
                    <a:pt x="5661136" y="257369"/>
                  </a:lnTo>
                  <a:lnTo>
                    <a:pt x="5706233" y="282769"/>
                  </a:lnTo>
                  <a:lnTo>
                    <a:pt x="5795861" y="308169"/>
                  </a:lnTo>
                  <a:lnTo>
                    <a:pt x="5840388" y="333569"/>
                  </a:lnTo>
                  <a:lnTo>
                    <a:pt x="5928855" y="358969"/>
                  </a:lnTo>
                  <a:lnTo>
                    <a:pt x="5972791" y="384369"/>
                  </a:lnTo>
                  <a:lnTo>
                    <a:pt x="6016525" y="397069"/>
                  </a:lnTo>
                  <a:lnTo>
                    <a:pt x="6060056" y="422469"/>
                  </a:lnTo>
                  <a:lnTo>
                    <a:pt x="6103382" y="435169"/>
                  </a:lnTo>
                  <a:lnTo>
                    <a:pt x="6189406" y="485969"/>
                  </a:lnTo>
                  <a:lnTo>
                    <a:pt x="6232100" y="498669"/>
                  </a:lnTo>
                  <a:lnTo>
                    <a:pt x="6316843" y="549469"/>
                  </a:lnTo>
                  <a:lnTo>
                    <a:pt x="6358887" y="562169"/>
                  </a:lnTo>
                  <a:lnTo>
                    <a:pt x="6524825" y="663769"/>
                  </a:lnTo>
                  <a:lnTo>
                    <a:pt x="6565739" y="676469"/>
                  </a:lnTo>
                  <a:lnTo>
                    <a:pt x="6646868" y="727269"/>
                  </a:lnTo>
                  <a:lnTo>
                    <a:pt x="6845502" y="854269"/>
                  </a:lnTo>
                  <a:lnTo>
                    <a:pt x="6884493" y="892369"/>
                  </a:lnTo>
                  <a:lnTo>
                    <a:pt x="7075648" y="1019369"/>
                  </a:lnTo>
                  <a:lnTo>
                    <a:pt x="7113103" y="1057469"/>
                  </a:lnTo>
                  <a:lnTo>
                    <a:pt x="7187219" y="1108269"/>
                  </a:lnTo>
                  <a:lnTo>
                    <a:pt x="7223876" y="1146369"/>
                  </a:lnTo>
                  <a:lnTo>
                    <a:pt x="7296376" y="1197169"/>
                  </a:lnTo>
                  <a:lnTo>
                    <a:pt x="7332215" y="1235269"/>
                  </a:lnTo>
                  <a:lnTo>
                    <a:pt x="7367776" y="1260669"/>
                  </a:lnTo>
                  <a:lnTo>
                    <a:pt x="7403058" y="1298769"/>
                  </a:lnTo>
                  <a:lnTo>
                    <a:pt x="7438058" y="1324169"/>
                  </a:lnTo>
                  <a:lnTo>
                    <a:pt x="7472774" y="1362269"/>
                  </a:lnTo>
                  <a:lnTo>
                    <a:pt x="7507204" y="1387669"/>
                  </a:lnTo>
                  <a:lnTo>
                    <a:pt x="7541346" y="1425769"/>
                  </a:lnTo>
                  <a:lnTo>
                    <a:pt x="7575197" y="1451169"/>
                  </a:lnTo>
                  <a:lnTo>
                    <a:pt x="7642019" y="1527369"/>
                  </a:lnTo>
                  <a:lnTo>
                    <a:pt x="7674985" y="1552769"/>
                  </a:lnTo>
                  <a:lnTo>
                    <a:pt x="7740015" y="1628969"/>
                  </a:lnTo>
                  <a:lnTo>
                    <a:pt x="7772076" y="1654369"/>
                  </a:lnTo>
                  <a:lnTo>
                    <a:pt x="7897233" y="1806769"/>
                  </a:lnTo>
                  <a:lnTo>
                    <a:pt x="7927740" y="1832169"/>
                  </a:lnTo>
                  <a:lnTo>
                    <a:pt x="8046571" y="1984569"/>
                  </a:lnTo>
                  <a:lnTo>
                    <a:pt x="8160181" y="2136969"/>
                  </a:lnTo>
                  <a:lnTo>
                    <a:pt x="8241876" y="2251269"/>
                  </a:lnTo>
                  <a:lnTo>
                    <a:pt x="8320493" y="2365569"/>
                  </a:lnTo>
                  <a:lnTo>
                    <a:pt x="8371165" y="2441769"/>
                  </a:lnTo>
                  <a:lnTo>
                    <a:pt x="8395972" y="2492569"/>
                  </a:lnTo>
                  <a:lnTo>
                    <a:pt x="8468253" y="2606869"/>
                  </a:lnTo>
                  <a:lnTo>
                    <a:pt x="8491625" y="2644969"/>
                  </a:lnTo>
                  <a:lnTo>
                    <a:pt x="8514633" y="2695769"/>
                  </a:lnTo>
                  <a:lnTo>
                    <a:pt x="8559548" y="2771969"/>
                  </a:lnTo>
                  <a:lnTo>
                    <a:pt x="8581450" y="2822769"/>
                  </a:lnTo>
                  <a:lnTo>
                    <a:pt x="8624131" y="2898969"/>
                  </a:lnTo>
                  <a:lnTo>
                    <a:pt x="8644907" y="2949769"/>
                  </a:lnTo>
                  <a:lnTo>
                    <a:pt x="8685316" y="3025969"/>
                  </a:lnTo>
                  <a:lnTo>
                    <a:pt x="8704945" y="3076769"/>
                  </a:lnTo>
                  <a:lnTo>
                    <a:pt x="8724187" y="3114869"/>
                  </a:lnTo>
                  <a:lnTo>
                    <a:pt x="8743041" y="3165669"/>
                  </a:lnTo>
                  <a:lnTo>
                    <a:pt x="8761503" y="3203769"/>
                  </a:lnTo>
                  <a:lnTo>
                    <a:pt x="8779573" y="3254569"/>
                  </a:lnTo>
                  <a:lnTo>
                    <a:pt x="8797246" y="3292669"/>
                  </a:lnTo>
                  <a:lnTo>
                    <a:pt x="8814522" y="3343469"/>
                  </a:lnTo>
                  <a:lnTo>
                    <a:pt x="8831398" y="3381569"/>
                  </a:lnTo>
                  <a:lnTo>
                    <a:pt x="8847871" y="3432369"/>
                  </a:lnTo>
                  <a:lnTo>
                    <a:pt x="8851192" y="3432369"/>
                  </a:lnTo>
                  <a:lnTo>
                    <a:pt x="8855737" y="3457769"/>
                  </a:lnTo>
                  <a:lnTo>
                    <a:pt x="8859058" y="3457769"/>
                  </a:lnTo>
                  <a:lnTo>
                    <a:pt x="8889827" y="3559369"/>
                  </a:lnTo>
                  <a:lnTo>
                    <a:pt x="8904593" y="3597469"/>
                  </a:lnTo>
                  <a:lnTo>
                    <a:pt x="8932872" y="3699069"/>
                  </a:lnTo>
                  <a:lnTo>
                    <a:pt x="8946378" y="3737169"/>
                  </a:lnTo>
                  <a:lnTo>
                    <a:pt x="8972105" y="3838769"/>
                  </a:lnTo>
                  <a:lnTo>
                    <a:pt x="8996098" y="3940369"/>
                  </a:lnTo>
                  <a:lnTo>
                    <a:pt x="9007435" y="3978469"/>
                  </a:lnTo>
                  <a:lnTo>
                    <a:pt x="9028774" y="4080069"/>
                  </a:lnTo>
                  <a:lnTo>
                    <a:pt x="9048309" y="4181669"/>
                  </a:lnTo>
                  <a:lnTo>
                    <a:pt x="9066014" y="4283269"/>
                  </a:lnTo>
                  <a:lnTo>
                    <a:pt x="9081860" y="4384869"/>
                  </a:lnTo>
                  <a:lnTo>
                    <a:pt x="9095822" y="4486469"/>
                  </a:lnTo>
                  <a:lnTo>
                    <a:pt x="9107870" y="4588069"/>
                  </a:lnTo>
                  <a:lnTo>
                    <a:pt x="9117979" y="4689669"/>
                  </a:lnTo>
                  <a:lnTo>
                    <a:pt x="9126120" y="4791269"/>
                  </a:lnTo>
                  <a:lnTo>
                    <a:pt x="9132267" y="4892869"/>
                  </a:lnTo>
                  <a:lnTo>
                    <a:pt x="9136392" y="4994469"/>
                  </a:lnTo>
                  <a:lnTo>
                    <a:pt x="9138468" y="5096069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59517" y="1176440"/>
              <a:ext cx="6883391" cy="77752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22585" y="1852413"/>
              <a:ext cx="5648534" cy="738325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92478" y="812930"/>
              <a:ext cx="4057649" cy="6476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3434" y="459508"/>
              <a:ext cx="1352549" cy="1352549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03434" y="8641080"/>
            <a:ext cx="5029200" cy="41148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spc="0" dirty="0">
                <a:solidFill>
                  <a:srgbClr val="0F2D83"/>
                </a:solidFill>
                <a:latin typeface="Calibri"/>
                <a:cs typeface="Calibri"/>
              </a:rPr>
              <a:t>September </a:t>
            </a:r>
            <a:r>
              <a:rPr lang="en-US" sz="2100" spc="0" dirty="0" smtClean="0">
                <a:solidFill>
                  <a:srgbClr val="0F2D83"/>
                </a:solidFill>
                <a:latin typeface="Calibri"/>
                <a:cs typeface="Calibri"/>
              </a:rPr>
              <a:t>29, </a:t>
            </a:r>
            <a:r>
              <a:rPr lang="en-US" sz="2100" spc="0" dirty="0">
                <a:solidFill>
                  <a:srgbClr val="0F2D83"/>
                </a:solidFill>
                <a:latin typeface="Calibri"/>
                <a:cs typeface="Calibri"/>
              </a:rPr>
              <a:t>2026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03434" y="2651760"/>
            <a:ext cx="8778240" cy="192024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spc="0" dirty="0">
                <a:solidFill>
                  <a:srgbClr val="0F2D83"/>
                </a:solidFill>
                <a:latin typeface="Calibri"/>
                <a:cs typeface="Calibri"/>
              </a:rPr>
              <a:t>CRISM–INMHA</a:t>
            </a:r>
            <a:r>
              <a:rPr lang="en-US" sz="5400" b="1"/>
              <a:t/>
            </a:r>
            <a:br>
              <a:rPr lang="en-US" sz="5400" b="1"/>
            </a:br>
            <a:r>
              <a:rPr lang="en-US" sz="5400" b="1" spc="0" dirty="0" smtClean="0">
                <a:solidFill>
                  <a:srgbClr val="0F2D83"/>
                </a:solidFill>
                <a:latin typeface="Calibri"/>
                <a:cs typeface="Calibri"/>
              </a:rPr>
              <a:t>Town Hall Q&amp;A</a:t>
            </a:r>
            <a:endParaRPr lang="en-US" sz="5400" b="1" spc="0" dirty="0">
              <a:solidFill>
                <a:srgbClr val="0F2D83"/>
              </a:solidFill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3434" y="4434840"/>
            <a:ext cx="8595360" cy="173736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0F2D83"/>
                </a:solidFill>
                <a:latin typeface="Calibri"/>
                <a:cs typeface="Calibri"/>
              </a:rPr>
              <a:t>CRISM–INMHA Engagement Tour Stop</a:t>
            </a:r>
            <a:endParaRPr lang="en-US" sz="2400" spc="0" dirty="0">
              <a:solidFill>
                <a:srgbClr val="4A5A8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9650" y="1206456"/>
            <a:ext cx="4530725" cy="6717030"/>
          </a:xfrm>
          <a:custGeom>
            <a:avLst/>
            <a:gdLst/>
            <a:ahLst/>
            <a:cxnLst/>
            <a:rect l="l" t="t" r="r" b="b"/>
            <a:pathLst>
              <a:path w="4530725" h="6717030">
                <a:moveTo>
                  <a:pt x="4530476" y="6716514"/>
                </a:moveTo>
                <a:lnTo>
                  <a:pt x="0" y="6716514"/>
                </a:lnTo>
                <a:lnTo>
                  <a:pt x="529" y="6667038"/>
                </a:lnTo>
                <a:lnTo>
                  <a:pt x="2112" y="6617821"/>
                </a:lnTo>
                <a:lnTo>
                  <a:pt x="4736" y="6568875"/>
                </a:lnTo>
                <a:lnTo>
                  <a:pt x="8391" y="6520210"/>
                </a:lnTo>
                <a:lnTo>
                  <a:pt x="13066" y="6471837"/>
                </a:lnTo>
                <a:lnTo>
                  <a:pt x="18750" y="6423767"/>
                </a:lnTo>
                <a:lnTo>
                  <a:pt x="25433" y="6376011"/>
                </a:lnTo>
                <a:lnTo>
                  <a:pt x="33104" y="6328579"/>
                </a:lnTo>
                <a:lnTo>
                  <a:pt x="41752" y="6281481"/>
                </a:lnTo>
                <a:lnTo>
                  <a:pt x="51366" y="6234730"/>
                </a:lnTo>
                <a:lnTo>
                  <a:pt x="61936" y="6188336"/>
                </a:lnTo>
                <a:lnTo>
                  <a:pt x="73451" y="6142308"/>
                </a:lnTo>
                <a:lnTo>
                  <a:pt x="85899" y="6096659"/>
                </a:lnTo>
                <a:lnTo>
                  <a:pt x="99270" y="6051398"/>
                </a:lnTo>
                <a:lnTo>
                  <a:pt x="113554" y="6006537"/>
                </a:lnTo>
                <a:lnTo>
                  <a:pt x="128740" y="5962086"/>
                </a:lnTo>
                <a:lnTo>
                  <a:pt x="144816" y="5918057"/>
                </a:lnTo>
                <a:lnTo>
                  <a:pt x="161773" y="5874459"/>
                </a:lnTo>
                <a:lnTo>
                  <a:pt x="179598" y="5831303"/>
                </a:lnTo>
                <a:lnTo>
                  <a:pt x="198282" y="5788601"/>
                </a:lnTo>
                <a:lnTo>
                  <a:pt x="217814" y="5746362"/>
                </a:lnTo>
                <a:lnTo>
                  <a:pt x="238183" y="5704599"/>
                </a:lnTo>
                <a:lnTo>
                  <a:pt x="259378" y="5663320"/>
                </a:lnTo>
                <a:lnTo>
                  <a:pt x="281388" y="5622538"/>
                </a:lnTo>
                <a:lnTo>
                  <a:pt x="304203" y="5582263"/>
                </a:lnTo>
                <a:lnTo>
                  <a:pt x="327812" y="5542506"/>
                </a:lnTo>
                <a:lnTo>
                  <a:pt x="352204" y="5503277"/>
                </a:lnTo>
                <a:lnTo>
                  <a:pt x="377368" y="5464587"/>
                </a:lnTo>
                <a:lnTo>
                  <a:pt x="403293" y="5426447"/>
                </a:lnTo>
                <a:lnTo>
                  <a:pt x="429970" y="5388868"/>
                </a:lnTo>
                <a:lnTo>
                  <a:pt x="457386" y="5351860"/>
                </a:lnTo>
                <a:lnTo>
                  <a:pt x="485531" y="5315434"/>
                </a:lnTo>
                <a:lnTo>
                  <a:pt x="514395" y="5279602"/>
                </a:lnTo>
                <a:lnTo>
                  <a:pt x="543966" y="5244372"/>
                </a:lnTo>
                <a:lnTo>
                  <a:pt x="574235" y="5209758"/>
                </a:lnTo>
                <a:lnTo>
                  <a:pt x="605189" y="5175768"/>
                </a:lnTo>
                <a:lnTo>
                  <a:pt x="636818" y="5142414"/>
                </a:lnTo>
                <a:lnTo>
                  <a:pt x="669113" y="5109707"/>
                </a:lnTo>
                <a:lnTo>
                  <a:pt x="702060" y="5077657"/>
                </a:lnTo>
                <a:lnTo>
                  <a:pt x="735651" y="5046275"/>
                </a:lnTo>
                <a:lnTo>
                  <a:pt x="769874" y="5015572"/>
                </a:lnTo>
                <a:lnTo>
                  <a:pt x="804718" y="4985558"/>
                </a:lnTo>
                <a:lnTo>
                  <a:pt x="840173" y="4956245"/>
                </a:lnTo>
                <a:lnTo>
                  <a:pt x="876228" y="4927643"/>
                </a:lnTo>
                <a:lnTo>
                  <a:pt x="912872" y="4899763"/>
                </a:lnTo>
                <a:lnTo>
                  <a:pt x="950094" y="4872615"/>
                </a:lnTo>
                <a:lnTo>
                  <a:pt x="987883" y="4846210"/>
                </a:lnTo>
                <a:lnTo>
                  <a:pt x="1026229" y="4820560"/>
                </a:lnTo>
                <a:lnTo>
                  <a:pt x="1065122" y="4795674"/>
                </a:lnTo>
                <a:lnTo>
                  <a:pt x="1104549" y="4771564"/>
                </a:lnTo>
                <a:lnTo>
                  <a:pt x="1144501" y="4748240"/>
                </a:lnTo>
                <a:lnTo>
                  <a:pt x="1184966" y="4725713"/>
                </a:lnTo>
                <a:lnTo>
                  <a:pt x="1225934" y="4703993"/>
                </a:lnTo>
                <a:lnTo>
                  <a:pt x="1267395" y="4683093"/>
                </a:lnTo>
                <a:lnTo>
                  <a:pt x="1309336" y="4663021"/>
                </a:lnTo>
                <a:lnTo>
                  <a:pt x="1351748" y="4643789"/>
                </a:lnTo>
                <a:lnTo>
                  <a:pt x="1394620" y="4625409"/>
                </a:lnTo>
                <a:lnTo>
                  <a:pt x="1437941" y="4607889"/>
                </a:lnTo>
                <a:lnTo>
                  <a:pt x="1481700" y="4591242"/>
                </a:lnTo>
                <a:lnTo>
                  <a:pt x="1525886" y="4575477"/>
                </a:lnTo>
                <a:lnTo>
                  <a:pt x="1570489" y="4560607"/>
                </a:lnTo>
                <a:lnTo>
                  <a:pt x="1615498" y="4546640"/>
                </a:lnTo>
                <a:lnTo>
                  <a:pt x="1660902" y="4533589"/>
                </a:lnTo>
                <a:lnTo>
                  <a:pt x="1706690" y="4521464"/>
                </a:lnTo>
                <a:lnTo>
                  <a:pt x="1752851" y="4510275"/>
                </a:lnTo>
                <a:lnTo>
                  <a:pt x="1799376" y="4500034"/>
                </a:lnTo>
                <a:lnTo>
                  <a:pt x="1846252" y="4490751"/>
                </a:lnTo>
                <a:lnTo>
                  <a:pt x="0" y="4490751"/>
                </a:lnTo>
                <a:lnTo>
                  <a:pt x="529" y="4441278"/>
                </a:lnTo>
                <a:lnTo>
                  <a:pt x="2112" y="4392065"/>
                </a:lnTo>
                <a:lnTo>
                  <a:pt x="4736" y="4343122"/>
                </a:lnTo>
                <a:lnTo>
                  <a:pt x="8391" y="4294460"/>
                </a:lnTo>
                <a:lnTo>
                  <a:pt x="13066" y="4246090"/>
                </a:lnTo>
                <a:lnTo>
                  <a:pt x="18750" y="4198022"/>
                </a:lnTo>
                <a:lnTo>
                  <a:pt x="25433" y="4150269"/>
                </a:lnTo>
                <a:lnTo>
                  <a:pt x="33104" y="4102839"/>
                </a:lnTo>
                <a:lnTo>
                  <a:pt x="41752" y="4055744"/>
                </a:lnTo>
                <a:lnTo>
                  <a:pt x="51366" y="4008995"/>
                </a:lnTo>
                <a:lnTo>
                  <a:pt x="61936" y="3962602"/>
                </a:lnTo>
                <a:lnTo>
                  <a:pt x="73451" y="3916577"/>
                </a:lnTo>
                <a:lnTo>
                  <a:pt x="85899" y="3870929"/>
                </a:lnTo>
                <a:lnTo>
                  <a:pt x="99270" y="3825670"/>
                </a:lnTo>
                <a:lnTo>
                  <a:pt x="113554" y="3780810"/>
                </a:lnTo>
                <a:lnTo>
                  <a:pt x="128740" y="3736361"/>
                </a:lnTo>
                <a:lnTo>
                  <a:pt x="144816" y="3692333"/>
                </a:lnTo>
                <a:lnTo>
                  <a:pt x="161773" y="3648736"/>
                </a:lnTo>
                <a:lnTo>
                  <a:pt x="179598" y="3605582"/>
                </a:lnTo>
                <a:lnTo>
                  <a:pt x="198282" y="3562881"/>
                </a:lnTo>
                <a:lnTo>
                  <a:pt x="217814" y="3520644"/>
                </a:lnTo>
                <a:lnTo>
                  <a:pt x="238183" y="3478881"/>
                </a:lnTo>
                <a:lnTo>
                  <a:pt x="259378" y="3437604"/>
                </a:lnTo>
                <a:lnTo>
                  <a:pt x="281388" y="3396823"/>
                </a:lnTo>
                <a:lnTo>
                  <a:pt x="304203" y="3356550"/>
                </a:lnTo>
                <a:lnTo>
                  <a:pt x="327812" y="3316794"/>
                </a:lnTo>
                <a:lnTo>
                  <a:pt x="352204" y="3277566"/>
                </a:lnTo>
                <a:lnTo>
                  <a:pt x="377368" y="3238877"/>
                </a:lnTo>
                <a:lnTo>
                  <a:pt x="403293" y="3200739"/>
                </a:lnTo>
                <a:lnTo>
                  <a:pt x="429970" y="3163161"/>
                </a:lnTo>
                <a:lnTo>
                  <a:pt x="457386" y="3126155"/>
                </a:lnTo>
                <a:lnTo>
                  <a:pt x="485531" y="3089731"/>
                </a:lnTo>
                <a:lnTo>
                  <a:pt x="514395" y="3053900"/>
                </a:lnTo>
                <a:lnTo>
                  <a:pt x="543966" y="3018673"/>
                </a:lnTo>
                <a:lnTo>
                  <a:pt x="574235" y="2984060"/>
                </a:lnTo>
                <a:lnTo>
                  <a:pt x="605189" y="2950072"/>
                </a:lnTo>
                <a:lnTo>
                  <a:pt x="636818" y="2916720"/>
                </a:lnTo>
                <a:lnTo>
                  <a:pt x="669113" y="2884016"/>
                </a:lnTo>
                <a:lnTo>
                  <a:pt x="702060" y="2851968"/>
                </a:lnTo>
                <a:lnTo>
                  <a:pt x="735651" y="2820589"/>
                </a:lnTo>
                <a:lnTo>
                  <a:pt x="769874" y="2789889"/>
                </a:lnTo>
                <a:lnTo>
                  <a:pt x="804718" y="2759878"/>
                </a:lnTo>
                <a:lnTo>
                  <a:pt x="840173" y="2730569"/>
                </a:lnTo>
                <a:lnTo>
                  <a:pt x="876228" y="2701970"/>
                </a:lnTo>
                <a:lnTo>
                  <a:pt x="912872" y="2674093"/>
                </a:lnTo>
                <a:lnTo>
                  <a:pt x="950094" y="2646949"/>
                </a:lnTo>
                <a:lnTo>
                  <a:pt x="987883" y="2620549"/>
                </a:lnTo>
                <a:lnTo>
                  <a:pt x="1026229" y="2594903"/>
                </a:lnTo>
                <a:lnTo>
                  <a:pt x="1065122" y="2570022"/>
                </a:lnTo>
                <a:lnTo>
                  <a:pt x="1104549" y="2545916"/>
                </a:lnTo>
                <a:lnTo>
                  <a:pt x="1144501" y="2522598"/>
                </a:lnTo>
                <a:lnTo>
                  <a:pt x="1184966" y="2500076"/>
                </a:lnTo>
                <a:lnTo>
                  <a:pt x="1225934" y="2478363"/>
                </a:lnTo>
                <a:lnTo>
                  <a:pt x="1267395" y="2457468"/>
                </a:lnTo>
                <a:lnTo>
                  <a:pt x="1309336" y="2437403"/>
                </a:lnTo>
                <a:lnTo>
                  <a:pt x="1351748" y="2418178"/>
                </a:lnTo>
                <a:lnTo>
                  <a:pt x="1394620" y="2399804"/>
                </a:lnTo>
                <a:lnTo>
                  <a:pt x="1437941" y="2382292"/>
                </a:lnTo>
                <a:lnTo>
                  <a:pt x="1481700" y="2365652"/>
                </a:lnTo>
                <a:lnTo>
                  <a:pt x="1525886" y="2349896"/>
                </a:lnTo>
                <a:lnTo>
                  <a:pt x="1570489" y="2335034"/>
                </a:lnTo>
                <a:lnTo>
                  <a:pt x="1615498" y="2321076"/>
                </a:lnTo>
                <a:lnTo>
                  <a:pt x="1660902" y="2308035"/>
                </a:lnTo>
                <a:lnTo>
                  <a:pt x="1706690" y="2295919"/>
                </a:lnTo>
                <a:lnTo>
                  <a:pt x="1752851" y="2284741"/>
                </a:lnTo>
                <a:lnTo>
                  <a:pt x="1799376" y="2274510"/>
                </a:lnTo>
                <a:lnTo>
                  <a:pt x="1846252" y="2265238"/>
                </a:lnTo>
                <a:lnTo>
                  <a:pt x="0" y="2265238"/>
                </a:lnTo>
                <a:lnTo>
                  <a:pt x="511" y="2216614"/>
                </a:lnTo>
                <a:lnTo>
                  <a:pt x="2039" y="2168241"/>
                </a:lnTo>
                <a:lnTo>
                  <a:pt x="4574" y="2120127"/>
                </a:lnTo>
                <a:lnTo>
                  <a:pt x="8104" y="2072285"/>
                </a:lnTo>
                <a:lnTo>
                  <a:pt x="12620" y="2024723"/>
                </a:lnTo>
                <a:lnTo>
                  <a:pt x="18111" y="1977451"/>
                </a:lnTo>
                <a:lnTo>
                  <a:pt x="24568" y="1930481"/>
                </a:lnTo>
                <a:lnTo>
                  <a:pt x="31980" y="1883823"/>
                </a:lnTo>
                <a:lnTo>
                  <a:pt x="40337" y="1837486"/>
                </a:lnTo>
                <a:lnTo>
                  <a:pt x="49628" y="1791480"/>
                </a:lnTo>
                <a:lnTo>
                  <a:pt x="59844" y="1745817"/>
                </a:lnTo>
                <a:lnTo>
                  <a:pt x="70974" y="1700506"/>
                </a:lnTo>
                <a:lnTo>
                  <a:pt x="83008" y="1655557"/>
                </a:lnTo>
                <a:lnTo>
                  <a:pt x="95936" y="1610981"/>
                </a:lnTo>
                <a:lnTo>
                  <a:pt x="109747" y="1566788"/>
                </a:lnTo>
                <a:lnTo>
                  <a:pt x="124431" y="1522988"/>
                </a:lnTo>
                <a:lnTo>
                  <a:pt x="139978" y="1479591"/>
                </a:lnTo>
                <a:lnTo>
                  <a:pt x="156378" y="1436607"/>
                </a:lnTo>
                <a:lnTo>
                  <a:pt x="173621" y="1394047"/>
                </a:lnTo>
                <a:lnTo>
                  <a:pt x="191696" y="1351921"/>
                </a:lnTo>
                <a:lnTo>
                  <a:pt x="210592" y="1310240"/>
                </a:lnTo>
                <a:lnTo>
                  <a:pt x="230301" y="1269012"/>
                </a:lnTo>
                <a:lnTo>
                  <a:pt x="250812" y="1228249"/>
                </a:lnTo>
                <a:lnTo>
                  <a:pt x="272114" y="1187961"/>
                </a:lnTo>
                <a:lnTo>
                  <a:pt x="294197" y="1148158"/>
                </a:lnTo>
                <a:lnTo>
                  <a:pt x="317051" y="1108850"/>
                </a:lnTo>
                <a:lnTo>
                  <a:pt x="340665" y="1070047"/>
                </a:lnTo>
                <a:lnTo>
                  <a:pt x="365031" y="1031760"/>
                </a:lnTo>
                <a:lnTo>
                  <a:pt x="390136" y="993999"/>
                </a:lnTo>
                <a:lnTo>
                  <a:pt x="415971" y="956774"/>
                </a:lnTo>
                <a:lnTo>
                  <a:pt x="442527" y="920095"/>
                </a:lnTo>
                <a:lnTo>
                  <a:pt x="469791" y="883973"/>
                </a:lnTo>
                <a:lnTo>
                  <a:pt x="497756" y="848417"/>
                </a:lnTo>
                <a:lnTo>
                  <a:pt x="526409" y="813438"/>
                </a:lnTo>
                <a:lnTo>
                  <a:pt x="555741" y="779046"/>
                </a:lnTo>
                <a:lnTo>
                  <a:pt x="585742" y="745252"/>
                </a:lnTo>
                <a:lnTo>
                  <a:pt x="616401" y="712065"/>
                </a:lnTo>
                <a:lnTo>
                  <a:pt x="647708" y="679496"/>
                </a:lnTo>
                <a:lnTo>
                  <a:pt x="679654" y="647554"/>
                </a:lnTo>
                <a:lnTo>
                  <a:pt x="712227" y="616251"/>
                </a:lnTo>
                <a:lnTo>
                  <a:pt x="745417" y="585596"/>
                </a:lnTo>
                <a:lnTo>
                  <a:pt x="779215" y="555600"/>
                </a:lnTo>
                <a:lnTo>
                  <a:pt x="813610" y="526273"/>
                </a:lnTo>
                <a:lnTo>
                  <a:pt x="848592" y="497625"/>
                </a:lnTo>
                <a:lnTo>
                  <a:pt x="884150" y="469665"/>
                </a:lnTo>
                <a:lnTo>
                  <a:pt x="920275" y="442406"/>
                </a:lnTo>
                <a:lnTo>
                  <a:pt x="956955" y="415856"/>
                </a:lnTo>
                <a:lnTo>
                  <a:pt x="994182" y="390026"/>
                </a:lnTo>
                <a:lnTo>
                  <a:pt x="1031944" y="364925"/>
                </a:lnTo>
                <a:lnTo>
                  <a:pt x="1070232" y="340566"/>
                </a:lnTo>
                <a:lnTo>
                  <a:pt x="1109035" y="316956"/>
                </a:lnTo>
                <a:lnTo>
                  <a:pt x="1148343" y="294108"/>
                </a:lnTo>
                <a:lnTo>
                  <a:pt x="1188146" y="272030"/>
                </a:lnTo>
                <a:lnTo>
                  <a:pt x="1228433" y="250734"/>
                </a:lnTo>
                <a:lnTo>
                  <a:pt x="1269194" y="230228"/>
                </a:lnTo>
                <a:lnTo>
                  <a:pt x="1310420" y="210525"/>
                </a:lnTo>
                <a:lnTo>
                  <a:pt x="1352099" y="191633"/>
                </a:lnTo>
                <a:lnTo>
                  <a:pt x="1394222" y="173563"/>
                </a:lnTo>
                <a:lnTo>
                  <a:pt x="1436779" y="156326"/>
                </a:lnTo>
                <a:lnTo>
                  <a:pt x="1479758" y="139931"/>
                </a:lnTo>
                <a:lnTo>
                  <a:pt x="1523151" y="124388"/>
                </a:lnTo>
                <a:lnTo>
                  <a:pt x="1566946" y="109708"/>
                </a:lnTo>
                <a:lnTo>
                  <a:pt x="1611133" y="95902"/>
                </a:lnTo>
                <a:lnTo>
                  <a:pt x="1655703" y="82978"/>
                </a:lnTo>
                <a:lnTo>
                  <a:pt x="1700645" y="70948"/>
                </a:lnTo>
                <a:lnTo>
                  <a:pt x="1745948" y="59822"/>
                </a:lnTo>
                <a:lnTo>
                  <a:pt x="1791603" y="49610"/>
                </a:lnTo>
                <a:lnTo>
                  <a:pt x="1837600" y="40322"/>
                </a:lnTo>
                <a:lnTo>
                  <a:pt x="1883927" y="31968"/>
                </a:lnTo>
                <a:lnTo>
                  <a:pt x="1930575" y="24559"/>
                </a:lnTo>
                <a:lnTo>
                  <a:pt x="1977534" y="18104"/>
                </a:lnTo>
                <a:lnTo>
                  <a:pt x="2024794" y="12615"/>
                </a:lnTo>
                <a:lnTo>
                  <a:pt x="2072343" y="8101"/>
                </a:lnTo>
                <a:lnTo>
                  <a:pt x="2120172" y="4572"/>
                </a:lnTo>
                <a:lnTo>
                  <a:pt x="2168272" y="2038"/>
                </a:lnTo>
                <a:lnTo>
                  <a:pt x="2216630" y="511"/>
                </a:lnTo>
                <a:lnTo>
                  <a:pt x="2265238" y="0"/>
                </a:lnTo>
                <a:lnTo>
                  <a:pt x="2313846" y="511"/>
                </a:lnTo>
                <a:lnTo>
                  <a:pt x="2362204" y="2038"/>
                </a:lnTo>
                <a:lnTo>
                  <a:pt x="2410303" y="4572"/>
                </a:lnTo>
                <a:lnTo>
                  <a:pt x="2458133" y="8101"/>
                </a:lnTo>
                <a:lnTo>
                  <a:pt x="2505682" y="12615"/>
                </a:lnTo>
                <a:lnTo>
                  <a:pt x="2552941" y="18104"/>
                </a:lnTo>
                <a:lnTo>
                  <a:pt x="2599900" y="24559"/>
                </a:lnTo>
                <a:lnTo>
                  <a:pt x="2646549" y="31968"/>
                </a:lnTo>
                <a:lnTo>
                  <a:pt x="2692876" y="40322"/>
                </a:lnTo>
                <a:lnTo>
                  <a:pt x="2738872" y="49610"/>
                </a:lnTo>
                <a:lnTo>
                  <a:pt x="2784528" y="59822"/>
                </a:lnTo>
                <a:lnTo>
                  <a:pt x="2829831" y="70948"/>
                </a:lnTo>
                <a:lnTo>
                  <a:pt x="2874773" y="82978"/>
                </a:lnTo>
                <a:lnTo>
                  <a:pt x="2919343" y="95902"/>
                </a:lnTo>
                <a:lnTo>
                  <a:pt x="2963530" y="109708"/>
                </a:lnTo>
                <a:lnTo>
                  <a:pt x="3007325" y="124388"/>
                </a:lnTo>
                <a:lnTo>
                  <a:pt x="3050718" y="139931"/>
                </a:lnTo>
                <a:lnTo>
                  <a:pt x="3093697" y="156326"/>
                </a:lnTo>
                <a:lnTo>
                  <a:pt x="3136253" y="173563"/>
                </a:lnTo>
                <a:lnTo>
                  <a:pt x="3178376" y="191633"/>
                </a:lnTo>
                <a:lnTo>
                  <a:pt x="3220056" y="210525"/>
                </a:lnTo>
                <a:lnTo>
                  <a:pt x="3261281" y="230228"/>
                </a:lnTo>
                <a:lnTo>
                  <a:pt x="3302043" y="250734"/>
                </a:lnTo>
                <a:lnTo>
                  <a:pt x="3342330" y="272030"/>
                </a:lnTo>
                <a:lnTo>
                  <a:pt x="3382133" y="294108"/>
                </a:lnTo>
                <a:lnTo>
                  <a:pt x="3421441" y="316956"/>
                </a:lnTo>
                <a:lnTo>
                  <a:pt x="3460244" y="340566"/>
                </a:lnTo>
                <a:lnTo>
                  <a:pt x="3498531" y="364925"/>
                </a:lnTo>
                <a:lnTo>
                  <a:pt x="3536294" y="390026"/>
                </a:lnTo>
                <a:lnTo>
                  <a:pt x="3573520" y="415856"/>
                </a:lnTo>
                <a:lnTo>
                  <a:pt x="3610201" y="442406"/>
                </a:lnTo>
                <a:lnTo>
                  <a:pt x="3646326" y="469665"/>
                </a:lnTo>
                <a:lnTo>
                  <a:pt x="3681884" y="497625"/>
                </a:lnTo>
                <a:lnTo>
                  <a:pt x="3716866" y="526273"/>
                </a:lnTo>
                <a:lnTo>
                  <a:pt x="3751261" y="555600"/>
                </a:lnTo>
                <a:lnTo>
                  <a:pt x="3785058" y="585596"/>
                </a:lnTo>
                <a:lnTo>
                  <a:pt x="3818249" y="616251"/>
                </a:lnTo>
                <a:lnTo>
                  <a:pt x="3850822" y="647554"/>
                </a:lnTo>
                <a:lnTo>
                  <a:pt x="3882767" y="679496"/>
                </a:lnTo>
                <a:lnTo>
                  <a:pt x="3914075" y="712065"/>
                </a:lnTo>
                <a:lnTo>
                  <a:pt x="3944734" y="745252"/>
                </a:lnTo>
                <a:lnTo>
                  <a:pt x="3974735" y="779046"/>
                </a:lnTo>
                <a:lnTo>
                  <a:pt x="4004067" y="813438"/>
                </a:lnTo>
                <a:lnTo>
                  <a:pt x="4032720" y="848417"/>
                </a:lnTo>
                <a:lnTo>
                  <a:pt x="4060684" y="883973"/>
                </a:lnTo>
                <a:lnTo>
                  <a:pt x="4087949" y="920095"/>
                </a:lnTo>
                <a:lnTo>
                  <a:pt x="4114504" y="956774"/>
                </a:lnTo>
                <a:lnTo>
                  <a:pt x="4140340" y="993999"/>
                </a:lnTo>
                <a:lnTo>
                  <a:pt x="4165445" y="1031760"/>
                </a:lnTo>
                <a:lnTo>
                  <a:pt x="4189810" y="1070047"/>
                </a:lnTo>
                <a:lnTo>
                  <a:pt x="4213425" y="1108850"/>
                </a:lnTo>
                <a:lnTo>
                  <a:pt x="4236279" y="1148158"/>
                </a:lnTo>
                <a:lnTo>
                  <a:pt x="4258362" y="1187961"/>
                </a:lnTo>
                <a:lnTo>
                  <a:pt x="4279664" y="1228249"/>
                </a:lnTo>
                <a:lnTo>
                  <a:pt x="4300174" y="1269012"/>
                </a:lnTo>
                <a:lnTo>
                  <a:pt x="4319883" y="1310240"/>
                </a:lnTo>
                <a:lnTo>
                  <a:pt x="4338780" y="1351921"/>
                </a:lnTo>
                <a:lnTo>
                  <a:pt x="4356855" y="1394047"/>
                </a:lnTo>
                <a:lnTo>
                  <a:pt x="4374098" y="1436607"/>
                </a:lnTo>
                <a:lnTo>
                  <a:pt x="4390498" y="1479591"/>
                </a:lnTo>
                <a:lnTo>
                  <a:pt x="4406045" y="1522988"/>
                </a:lnTo>
                <a:lnTo>
                  <a:pt x="4420729" y="1566788"/>
                </a:lnTo>
                <a:lnTo>
                  <a:pt x="4434540" y="1610981"/>
                </a:lnTo>
                <a:lnTo>
                  <a:pt x="4447468" y="1655557"/>
                </a:lnTo>
                <a:lnTo>
                  <a:pt x="4459502" y="1700506"/>
                </a:lnTo>
                <a:lnTo>
                  <a:pt x="4470632" y="1745817"/>
                </a:lnTo>
                <a:lnTo>
                  <a:pt x="4480847" y="1791480"/>
                </a:lnTo>
                <a:lnTo>
                  <a:pt x="4490139" y="1837486"/>
                </a:lnTo>
                <a:lnTo>
                  <a:pt x="4498496" y="1883823"/>
                </a:lnTo>
                <a:lnTo>
                  <a:pt x="4505907" y="1930481"/>
                </a:lnTo>
                <a:lnTo>
                  <a:pt x="4512364" y="1977451"/>
                </a:lnTo>
                <a:lnTo>
                  <a:pt x="4517856" y="2024723"/>
                </a:lnTo>
                <a:lnTo>
                  <a:pt x="4522372" y="2072285"/>
                </a:lnTo>
                <a:lnTo>
                  <a:pt x="4525902" y="2120127"/>
                </a:lnTo>
                <a:lnTo>
                  <a:pt x="4528437" y="2168241"/>
                </a:lnTo>
                <a:lnTo>
                  <a:pt x="4529965" y="2216614"/>
                </a:lnTo>
                <a:lnTo>
                  <a:pt x="4530476" y="2265238"/>
                </a:lnTo>
                <a:lnTo>
                  <a:pt x="2683807" y="2265238"/>
                </a:lnTo>
                <a:lnTo>
                  <a:pt x="2730684" y="2274510"/>
                </a:lnTo>
                <a:lnTo>
                  <a:pt x="2777209" y="2284741"/>
                </a:lnTo>
                <a:lnTo>
                  <a:pt x="2823372" y="2295919"/>
                </a:lnTo>
                <a:lnTo>
                  <a:pt x="2869162" y="2308035"/>
                </a:lnTo>
                <a:lnTo>
                  <a:pt x="2914568" y="2321076"/>
                </a:lnTo>
                <a:lnTo>
                  <a:pt x="2959580" y="2335034"/>
                </a:lnTo>
                <a:lnTo>
                  <a:pt x="3004186" y="2349896"/>
                </a:lnTo>
                <a:lnTo>
                  <a:pt x="3048376" y="2365652"/>
                </a:lnTo>
                <a:lnTo>
                  <a:pt x="3092139" y="2382292"/>
                </a:lnTo>
                <a:lnTo>
                  <a:pt x="3135464" y="2399804"/>
                </a:lnTo>
                <a:lnTo>
                  <a:pt x="3178341" y="2418178"/>
                </a:lnTo>
                <a:lnTo>
                  <a:pt x="3220758" y="2437403"/>
                </a:lnTo>
                <a:lnTo>
                  <a:pt x="3262706" y="2457468"/>
                </a:lnTo>
                <a:lnTo>
                  <a:pt x="3304172" y="2478363"/>
                </a:lnTo>
                <a:lnTo>
                  <a:pt x="3345146" y="2500076"/>
                </a:lnTo>
                <a:lnTo>
                  <a:pt x="3385618" y="2522598"/>
                </a:lnTo>
                <a:lnTo>
                  <a:pt x="3425577" y="2545916"/>
                </a:lnTo>
                <a:lnTo>
                  <a:pt x="3465012" y="2570022"/>
                </a:lnTo>
                <a:lnTo>
                  <a:pt x="3503911" y="2594903"/>
                </a:lnTo>
                <a:lnTo>
                  <a:pt x="3542265" y="2620549"/>
                </a:lnTo>
                <a:lnTo>
                  <a:pt x="3580063" y="2646949"/>
                </a:lnTo>
                <a:lnTo>
                  <a:pt x="3617293" y="2674093"/>
                </a:lnTo>
                <a:lnTo>
                  <a:pt x="3653945" y="2701970"/>
                </a:lnTo>
                <a:lnTo>
                  <a:pt x="3690008" y="2730569"/>
                </a:lnTo>
                <a:lnTo>
                  <a:pt x="3725472" y="2759878"/>
                </a:lnTo>
                <a:lnTo>
                  <a:pt x="3760325" y="2789889"/>
                </a:lnTo>
                <a:lnTo>
                  <a:pt x="3794557" y="2820589"/>
                </a:lnTo>
                <a:lnTo>
                  <a:pt x="3828156" y="2851968"/>
                </a:lnTo>
                <a:lnTo>
                  <a:pt x="3861113" y="2884016"/>
                </a:lnTo>
                <a:lnTo>
                  <a:pt x="3893417" y="2916720"/>
                </a:lnTo>
                <a:lnTo>
                  <a:pt x="3925055" y="2950072"/>
                </a:lnTo>
                <a:lnTo>
                  <a:pt x="3956019" y="2984060"/>
                </a:lnTo>
                <a:lnTo>
                  <a:pt x="3986296" y="3018673"/>
                </a:lnTo>
                <a:lnTo>
                  <a:pt x="4015877" y="3053900"/>
                </a:lnTo>
                <a:lnTo>
                  <a:pt x="4044750" y="3089731"/>
                </a:lnTo>
                <a:lnTo>
                  <a:pt x="4072905" y="3126155"/>
                </a:lnTo>
                <a:lnTo>
                  <a:pt x="4100330" y="3163161"/>
                </a:lnTo>
                <a:lnTo>
                  <a:pt x="4127016" y="3200739"/>
                </a:lnTo>
                <a:lnTo>
                  <a:pt x="4152951" y="3238877"/>
                </a:lnTo>
                <a:lnTo>
                  <a:pt x="4178124" y="3277566"/>
                </a:lnTo>
                <a:lnTo>
                  <a:pt x="4202524" y="3316794"/>
                </a:lnTo>
                <a:lnTo>
                  <a:pt x="4226142" y="3356550"/>
                </a:lnTo>
                <a:lnTo>
                  <a:pt x="4248966" y="3396823"/>
                </a:lnTo>
                <a:lnTo>
                  <a:pt x="4270984" y="3437604"/>
                </a:lnTo>
                <a:lnTo>
                  <a:pt x="4292188" y="3478881"/>
                </a:lnTo>
                <a:lnTo>
                  <a:pt x="4312564" y="3520644"/>
                </a:lnTo>
                <a:lnTo>
                  <a:pt x="4332104" y="3562881"/>
                </a:lnTo>
                <a:lnTo>
                  <a:pt x="4350796" y="3605582"/>
                </a:lnTo>
                <a:lnTo>
                  <a:pt x="4368629" y="3648736"/>
                </a:lnTo>
                <a:lnTo>
                  <a:pt x="4385593" y="3692333"/>
                </a:lnTo>
                <a:lnTo>
                  <a:pt x="4401676" y="3736361"/>
                </a:lnTo>
                <a:lnTo>
                  <a:pt x="4416868" y="3780810"/>
                </a:lnTo>
                <a:lnTo>
                  <a:pt x="4431158" y="3825670"/>
                </a:lnTo>
                <a:lnTo>
                  <a:pt x="4444536" y="3870929"/>
                </a:lnTo>
                <a:lnTo>
                  <a:pt x="4456990" y="3916577"/>
                </a:lnTo>
                <a:lnTo>
                  <a:pt x="4468510" y="3962602"/>
                </a:lnTo>
                <a:lnTo>
                  <a:pt x="4479084" y="4008995"/>
                </a:lnTo>
                <a:lnTo>
                  <a:pt x="4488703" y="4055744"/>
                </a:lnTo>
                <a:lnTo>
                  <a:pt x="4497355" y="4102839"/>
                </a:lnTo>
                <a:lnTo>
                  <a:pt x="4505030" y="4150269"/>
                </a:lnTo>
                <a:lnTo>
                  <a:pt x="4511716" y="4198022"/>
                </a:lnTo>
                <a:lnTo>
                  <a:pt x="4517403" y="4246090"/>
                </a:lnTo>
                <a:lnTo>
                  <a:pt x="4522081" y="4294460"/>
                </a:lnTo>
                <a:lnTo>
                  <a:pt x="4525738" y="4343122"/>
                </a:lnTo>
                <a:lnTo>
                  <a:pt x="4528363" y="4392065"/>
                </a:lnTo>
                <a:lnTo>
                  <a:pt x="4529946" y="4441278"/>
                </a:lnTo>
                <a:lnTo>
                  <a:pt x="4530476" y="4490751"/>
                </a:lnTo>
                <a:lnTo>
                  <a:pt x="2684224" y="4490751"/>
                </a:lnTo>
                <a:lnTo>
                  <a:pt x="2731100" y="4500034"/>
                </a:lnTo>
                <a:lnTo>
                  <a:pt x="2777624" y="4510276"/>
                </a:lnTo>
                <a:lnTo>
                  <a:pt x="2823786" y="4521465"/>
                </a:lnTo>
                <a:lnTo>
                  <a:pt x="2869574" y="4533591"/>
                </a:lnTo>
                <a:lnTo>
                  <a:pt x="2914978" y="4546643"/>
                </a:lnTo>
                <a:lnTo>
                  <a:pt x="2959987" y="4560610"/>
                </a:lnTo>
                <a:lnTo>
                  <a:pt x="3004590" y="4575482"/>
                </a:lnTo>
                <a:lnTo>
                  <a:pt x="3048776" y="4591248"/>
                </a:lnTo>
                <a:lnTo>
                  <a:pt x="3092535" y="4607897"/>
                </a:lnTo>
                <a:lnTo>
                  <a:pt x="3135856" y="4625418"/>
                </a:lnTo>
                <a:lnTo>
                  <a:pt x="3178727" y="4643801"/>
                </a:lnTo>
                <a:lnTo>
                  <a:pt x="3221140" y="4663034"/>
                </a:lnTo>
                <a:lnTo>
                  <a:pt x="3263081" y="4683108"/>
                </a:lnTo>
                <a:lnTo>
                  <a:pt x="3304541" y="4704011"/>
                </a:lnTo>
                <a:lnTo>
                  <a:pt x="3345510" y="4725732"/>
                </a:lnTo>
                <a:lnTo>
                  <a:pt x="3385975" y="4748261"/>
                </a:lnTo>
                <a:lnTo>
                  <a:pt x="3425927" y="4771588"/>
                </a:lnTo>
                <a:lnTo>
                  <a:pt x="3465354" y="4795700"/>
                </a:lnTo>
                <a:lnTo>
                  <a:pt x="3504246" y="4820588"/>
                </a:lnTo>
                <a:lnTo>
                  <a:pt x="3542593" y="4846241"/>
                </a:lnTo>
                <a:lnTo>
                  <a:pt x="3580382" y="4872648"/>
                </a:lnTo>
                <a:lnTo>
                  <a:pt x="3617604" y="4899799"/>
                </a:lnTo>
                <a:lnTo>
                  <a:pt x="3654248" y="4927681"/>
                </a:lnTo>
                <a:lnTo>
                  <a:pt x="3690303" y="4956286"/>
                </a:lnTo>
                <a:lnTo>
                  <a:pt x="3725758" y="4985602"/>
                </a:lnTo>
                <a:lnTo>
                  <a:pt x="3760602" y="5015618"/>
                </a:lnTo>
                <a:lnTo>
                  <a:pt x="3794825" y="5046323"/>
                </a:lnTo>
                <a:lnTo>
                  <a:pt x="3828415" y="5077707"/>
                </a:lnTo>
                <a:lnTo>
                  <a:pt x="3861363" y="5109760"/>
                </a:lnTo>
                <a:lnTo>
                  <a:pt x="3893657" y="5142469"/>
                </a:lnTo>
                <a:lnTo>
                  <a:pt x="3925287" y="5175825"/>
                </a:lnTo>
                <a:lnTo>
                  <a:pt x="3956241" y="5209817"/>
                </a:lnTo>
                <a:lnTo>
                  <a:pt x="3986509" y="5244434"/>
                </a:lnTo>
                <a:lnTo>
                  <a:pt x="4016081" y="5279665"/>
                </a:lnTo>
                <a:lnTo>
                  <a:pt x="4044944" y="5315499"/>
                </a:lnTo>
                <a:lnTo>
                  <a:pt x="4073090" y="5351927"/>
                </a:lnTo>
                <a:lnTo>
                  <a:pt x="4100506" y="5388936"/>
                </a:lnTo>
                <a:lnTo>
                  <a:pt x="4127182" y="5426517"/>
                </a:lnTo>
                <a:lnTo>
                  <a:pt x="4153108" y="5464658"/>
                </a:lnTo>
                <a:lnTo>
                  <a:pt x="4178272" y="5503349"/>
                </a:lnTo>
                <a:lnTo>
                  <a:pt x="4202664" y="5542578"/>
                </a:lnTo>
                <a:lnTo>
                  <a:pt x="4226273" y="5582336"/>
                </a:lnTo>
                <a:lnTo>
                  <a:pt x="4249088" y="5622612"/>
                </a:lnTo>
                <a:lnTo>
                  <a:pt x="4271098" y="5663394"/>
                </a:lnTo>
                <a:lnTo>
                  <a:pt x="4292293" y="5704673"/>
                </a:lnTo>
                <a:lnTo>
                  <a:pt x="4312662" y="5746436"/>
                </a:lnTo>
                <a:lnTo>
                  <a:pt x="4332193" y="5788674"/>
                </a:lnTo>
                <a:lnTo>
                  <a:pt x="4350878" y="5831376"/>
                </a:lnTo>
                <a:lnTo>
                  <a:pt x="4368703" y="5874530"/>
                </a:lnTo>
                <a:lnTo>
                  <a:pt x="4385660" y="5918127"/>
                </a:lnTo>
                <a:lnTo>
                  <a:pt x="4401736" y="5962156"/>
                </a:lnTo>
                <a:lnTo>
                  <a:pt x="4416921" y="6006605"/>
                </a:lnTo>
                <a:lnTo>
                  <a:pt x="4431205" y="6051464"/>
                </a:lnTo>
                <a:lnTo>
                  <a:pt x="4444577" y="6096722"/>
                </a:lnTo>
                <a:lnTo>
                  <a:pt x="4457025" y="6142369"/>
                </a:lnTo>
                <a:lnTo>
                  <a:pt x="4468540" y="6188393"/>
                </a:lnTo>
                <a:lnTo>
                  <a:pt x="4479109" y="6234784"/>
                </a:lnTo>
                <a:lnTo>
                  <a:pt x="4488724" y="6281532"/>
                </a:lnTo>
                <a:lnTo>
                  <a:pt x="4497371" y="6328625"/>
                </a:lnTo>
                <a:lnTo>
                  <a:pt x="4505042" y="6376052"/>
                </a:lnTo>
                <a:lnTo>
                  <a:pt x="4511725" y="6423804"/>
                </a:lnTo>
                <a:lnTo>
                  <a:pt x="4517410" y="6471869"/>
                </a:lnTo>
                <a:lnTo>
                  <a:pt x="4522085" y="6520236"/>
                </a:lnTo>
                <a:lnTo>
                  <a:pt x="4525740" y="6568895"/>
                </a:lnTo>
                <a:lnTo>
                  <a:pt x="4528364" y="6617835"/>
                </a:lnTo>
                <a:lnTo>
                  <a:pt x="4529946" y="6667045"/>
                </a:lnTo>
                <a:lnTo>
                  <a:pt x="4530476" y="6716514"/>
                </a:lnTo>
                <a:close/>
              </a:path>
            </a:pathLst>
          </a:custGeom>
          <a:solidFill>
            <a:srgbClr val="BEBC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8229600" y="2331720"/>
            <a:ext cx="8778240" cy="2345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spc="0" dirty="0" smtClean="0">
                <a:solidFill>
                  <a:srgbClr val="0F2D83"/>
                </a:solidFill>
              </a:rPr>
              <a:t>Node Questionnaire</a:t>
            </a:r>
            <a:r>
              <a:rPr lang="en-US" sz="2000" spc="0" dirty="0" smtClean="0">
                <a:solidFill>
                  <a:srgbClr val="0F2D83"/>
                </a:solidFill>
              </a:rPr>
              <a:t> · </a:t>
            </a:r>
            <a:r>
              <a:rPr lang="en-US" sz="2000" spc="0" dirty="0">
                <a:solidFill>
                  <a:srgbClr val="0F2D83"/>
                </a:solidFill>
              </a:rPr>
              <a:t>10 August – 24 September 2026</a:t>
            </a:r>
          </a:p>
          <a:p>
            <a:pPr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 spc="0" dirty="0">
                <a:solidFill>
                  <a:srgbClr val="0F2D83"/>
                </a:solidFill>
              </a:rPr>
              <a:t>Respondents represented every CRISM </a:t>
            </a:r>
            <a:r>
              <a:rPr lang="en-US" sz="2000" spc="0" dirty="0" smtClean="0">
                <a:solidFill>
                  <a:srgbClr val="0F2D83"/>
                </a:solidFill>
              </a:rPr>
              <a:t>Node and the </a:t>
            </a:r>
            <a:r>
              <a:rPr lang="en-US" sz="2000" spc="0" dirty="0">
                <a:solidFill>
                  <a:srgbClr val="0F2D83"/>
                </a:solidFill>
              </a:rPr>
              <a:t>Indigenous Engagement </a:t>
            </a:r>
            <a:r>
              <a:rPr lang="en-US" sz="2000" spc="0" dirty="0" smtClean="0">
                <a:solidFill>
                  <a:srgbClr val="0F2D83"/>
                </a:solidFill>
              </a:rPr>
              <a:t>Platform</a:t>
            </a:r>
            <a:endParaRPr lang="en-US" sz="2000" dirty="0"/>
          </a:p>
          <a:p>
            <a:pPr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 spc="0" dirty="0" smtClean="0">
                <a:solidFill>
                  <a:srgbClr val="0F2D83"/>
                </a:solidFill>
              </a:rPr>
              <a:t>The </a:t>
            </a:r>
            <a:r>
              <a:rPr lang="en-US" sz="2000" spc="0" dirty="0">
                <a:solidFill>
                  <a:srgbClr val="0F2D83"/>
                </a:solidFill>
              </a:rPr>
              <a:t>survey asked about Canada's strengths, areas for improvement, five-year </a:t>
            </a:r>
            <a:r>
              <a:rPr lang="en-US" sz="2000" spc="0" dirty="0" smtClean="0">
                <a:solidFill>
                  <a:srgbClr val="0F2D83"/>
                </a:solidFill>
              </a:rPr>
              <a:t>national priorities, Node-level </a:t>
            </a:r>
            <a:r>
              <a:rPr lang="en-US" sz="2000" spc="0" dirty="0">
                <a:solidFill>
                  <a:srgbClr val="0F2D83"/>
                </a:solidFill>
              </a:rPr>
              <a:t>priorities, barriers, and questions for the INMHA Scientific Director.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229600" y="1097280"/>
            <a:ext cx="8778240" cy="9144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pc="0" dirty="0">
                <a:solidFill>
                  <a:srgbClr val="0F2D83"/>
                </a:solidFill>
                <a:latin typeface="Calibri"/>
                <a:cs typeface="Calibri"/>
              </a:rPr>
              <a:t>Overview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0" y="8983980"/>
            <a:ext cx="18288000" cy="1303020"/>
            <a:chOff x="0" y="8983980"/>
            <a:chExt cx="18288000" cy="13030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83980"/>
              <a:ext cx="18288000" cy="13030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12600" y="9757219"/>
              <a:ext cx="1204447" cy="1818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75763" y="9400243"/>
              <a:ext cx="192357" cy="24885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23715" y="9403739"/>
              <a:ext cx="207444" cy="24202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472149" y="9403739"/>
              <a:ext cx="66040" cy="242570"/>
            </a:xfrm>
            <a:custGeom>
              <a:avLst/>
              <a:gdLst/>
              <a:ahLst/>
              <a:cxnLst/>
              <a:rect l="l" t="t" r="r" b="b"/>
              <a:pathLst>
                <a:path w="66040" h="242570">
                  <a:moveTo>
                    <a:pt x="65716" y="242040"/>
                  </a:moveTo>
                  <a:lnTo>
                    <a:pt x="0" y="242040"/>
                  </a:lnTo>
                  <a:lnTo>
                    <a:pt x="0" y="0"/>
                  </a:lnTo>
                  <a:lnTo>
                    <a:pt x="65716" y="0"/>
                  </a:lnTo>
                  <a:lnTo>
                    <a:pt x="65716" y="242040"/>
                  </a:lnTo>
                  <a:close/>
                </a:path>
              </a:pathLst>
            </a:custGeom>
            <a:solidFill>
              <a:srgbClr val="FEF7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97921" y="9400243"/>
              <a:ext cx="169544" cy="24884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938689" y="9359429"/>
              <a:ext cx="10412730" cy="330835"/>
            </a:xfrm>
            <a:custGeom>
              <a:avLst/>
              <a:gdLst/>
              <a:ahLst/>
              <a:cxnLst/>
              <a:rect l="l" t="t" r="r" b="b"/>
              <a:pathLst>
                <a:path w="10412730" h="330834">
                  <a:moveTo>
                    <a:pt x="3605301" y="176339"/>
                  </a:moveTo>
                  <a:lnTo>
                    <a:pt x="0" y="176339"/>
                  </a:lnTo>
                  <a:lnTo>
                    <a:pt x="0" y="202603"/>
                  </a:lnTo>
                  <a:lnTo>
                    <a:pt x="3605301" y="202603"/>
                  </a:lnTo>
                  <a:lnTo>
                    <a:pt x="3605301" y="176339"/>
                  </a:lnTo>
                  <a:close/>
                </a:path>
                <a:path w="10412730" h="330834">
                  <a:moveTo>
                    <a:pt x="4944402" y="267195"/>
                  </a:moveTo>
                  <a:lnTo>
                    <a:pt x="4939423" y="242570"/>
                  </a:lnTo>
                  <a:lnTo>
                    <a:pt x="4926393" y="223253"/>
                  </a:lnTo>
                  <a:lnTo>
                    <a:pt x="4925847" y="222440"/>
                  </a:lnTo>
                  <a:lnTo>
                    <a:pt x="4905730" y="208876"/>
                  </a:lnTo>
                  <a:lnTo>
                    <a:pt x="4881867" y="204050"/>
                  </a:lnTo>
                  <a:lnTo>
                    <a:pt x="4881219" y="203898"/>
                  </a:lnTo>
                  <a:lnTo>
                    <a:pt x="4867948" y="205244"/>
                  </a:lnTo>
                  <a:lnTo>
                    <a:pt x="4855807" y="209080"/>
                  </a:lnTo>
                  <a:lnTo>
                    <a:pt x="4844897" y="215163"/>
                  </a:lnTo>
                  <a:lnTo>
                    <a:pt x="4835499" y="223253"/>
                  </a:lnTo>
                  <a:lnTo>
                    <a:pt x="4681791" y="107403"/>
                  </a:lnTo>
                  <a:lnTo>
                    <a:pt x="4675175" y="102425"/>
                  </a:lnTo>
                  <a:lnTo>
                    <a:pt x="4665256" y="94945"/>
                  </a:lnTo>
                  <a:lnTo>
                    <a:pt x="4668799" y="87680"/>
                  </a:lnTo>
                  <a:lnTo>
                    <a:pt x="4671453" y="79946"/>
                  </a:lnTo>
                  <a:lnTo>
                    <a:pt x="4672838" y="73113"/>
                  </a:lnTo>
                  <a:lnTo>
                    <a:pt x="4673104" y="71793"/>
                  </a:lnTo>
                  <a:lnTo>
                    <a:pt x="4673409" y="67348"/>
                  </a:lnTo>
                  <a:lnTo>
                    <a:pt x="4673663" y="63436"/>
                  </a:lnTo>
                  <a:lnTo>
                    <a:pt x="4673676" y="63284"/>
                  </a:lnTo>
                  <a:lnTo>
                    <a:pt x="4668698" y="38684"/>
                  </a:lnTo>
                  <a:lnTo>
                    <a:pt x="4655109" y="18554"/>
                  </a:lnTo>
                  <a:lnTo>
                    <a:pt x="4634941" y="4978"/>
                  </a:lnTo>
                  <a:lnTo>
                    <a:pt x="4610392" y="38"/>
                  </a:lnTo>
                  <a:lnTo>
                    <a:pt x="4610392" y="63284"/>
                  </a:lnTo>
                  <a:lnTo>
                    <a:pt x="4610392" y="63436"/>
                  </a:lnTo>
                  <a:lnTo>
                    <a:pt x="4610239" y="63436"/>
                  </a:lnTo>
                  <a:lnTo>
                    <a:pt x="4610239" y="63284"/>
                  </a:lnTo>
                  <a:lnTo>
                    <a:pt x="4610392" y="63284"/>
                  </a:lnTo>
                  <a:lnTo>
                    <a:pt x="4610392" y="38"/>
                  </a:lnTo>
                  <a:lnTo>
                    <a:pt x="4567504" y="16662"/>
                  </a:lnTo>
                  <a:lnTo>
                    <a:pt x="4547247" y="57531"/>
                  </a:lnTo>
                  <a:lnTo>
                    <a:pt x="4252125" y="67348"/>
                  </a:lnTo>
                  <a:lnTo>
                    <a:pt x="4244835" y="46075"/>
                  </a:lnTo>
                  <a:lnTo>
                    <a:pt x="4230967" y="29070"/>
                  </a:lnTo>
                  <a:lnTo>
                    <a:pt x="4212006" y="17805"/>
                  </a:lnTo>
                  <a:lnTo>
                    <a:pt x="4189463" y="13716"/>
                  </a:lnTo>
                  <a:lnTo>
                    <a:pt x="4165422" y="18554"/>
                  </a:lnTo>
                  <a:lnTo>
                    <a:pt x="4165015" y="18554"/>
                  </a:lnTo>
                  <a:lnTo>
                    <a:pt x="4144721" y="32207"/>
                  </a:lnTo>
                  <a:lnTo>
                    <a:pt x="4131157" y="52311"/>
                  </a:lnTo>
                  <a:lnTo>
                    <a:pt x="4126179" y="77000"/>
                  </a:lnTo>
                  <a:lnTo>
                    <a:pt x="4131157" y="101688"/>
                  </a:lnTo>
                  <a:lnTo>
                    <a:pt x="4144734" y="121805"/>
                  </a:lnTo>
                  <a:lnTo>
                    <a:pt x="4164850" y="135343"/>
                  </a:lnTo>
                  <a:lnTo>
                    <a:pt x="4189476" y="140296"/>
                  </a:lnTo>
                  <a:lnTo>
                    <a:pt x="4212869" y="135851"/>
                  </a:lnTo>
                  <a:lnTo>
                    <a:pt x="4230154" y="125018"/>
                  </a:lnTo>
                  <a:lnTo>
                    <a:pt x="4232376" y="123609"/>
                  </a:lnTo>
                  <a:lnTo>
                    <a:pt x="4246156" y="105448"/>
                  </a:lnTo>
                  <a:lnTo>
                    <a:pt x="4252633" y="82931"/>
                  </a:lnTo>
                  <a:lnTo>
                    <a:pt x="4547755" y="73113"/>
                  </a:lnTo>
                  <a:lnTo>
                    <a:pt x="4548530" y="78740"/>
                  </a:lnTo>
                  <a:lnTo>
                    <a:pt x="4550245" y="84035"/>
                  </a:lnTo>
                  <a:lnTo>
                    <a:pt x="4552429" y="89014"/>
                  </a:lnTo>
                  <a:lnTo>
                    <a:pt x="4449851" y="150901"/>
                  </a:lnTo>
                  <a:lnTo>
                    <a:pt x="4440161" y="140881"/>
                  </a:lnTo>
                  <a:lnTo>
                    <a:pt x="4428401" y="133273"/>
                  </a:lnTo>
                  <a:lnTo>
                    <a:pt x="4414977" y="128435"/>
                  </a:lnTo>
                  <a:lnTo>
                    <a:pt x="4400283" y="126746"/>
                  </a:lnTo>
                  <a:lnTo>
                    <a:pt x="4375658" y="131699"/>
                  </a:lnTo>
                  <a:lnTo>
                    <a:pt x="4355541" y="145237"/>
                  </a:lnTo>
                  <a:lnTo>
                    <a:pt x="4341965" y="165354"/>
                  </a:lnTo>
                  <a:lnTo>
                    <a:pt x="4336986" y="190042"/>
                  </a:lnTo>
                  <a:lnTo>
                    <a:pt x="4341952" y="214668"/>
                  </a:lnTo>
                  <a:lnTo>
                    <a:pt x="4375632" y="248361"/>
                  </a:lnTo>
                  <a:lnTo>
                    <a:pt x="4400283" y="253339"/>
                  </a:lnTo>
                  <a:lnTo>
                    <a:pt x="4424908" y="248361"/>
                  </a:lnTo>
                  <a:lnTo>
                    <a:pt x="4445038" y="234784"/>
                  </a:lnTo>
                  <a:lnTo>
                    <a:pt x="4458614" y="214668"/>
                  </a:lnTo>
                  <a:lnTo>
                    <a:pt x="4463593" y="190042"/>
                  </a:lnTo>
                  <a:lnTo>
                    <a:pt x="4463237" y="183235"/>
                  </a:lnTo>
                  <a:lnTo>
                    <a:pt x="4462208" y="176657"/>
                  </a:lnTo>
                  <a:lnTo>
                    <a:pt x="4460494" y="170332"/>
                  </a:lnTo>
                  <a:lnTo>
                    <a:pt x="4458144" y="164312"/>
                  </a:lnTo>
                  <a:lnTo>
                    <a:pt x="4480318" y="150901"/>
                  </a:lnTo>
                  <a:lnTo>
                    <a:pt x="4560557" y="102425"/>
                  </a:lnTo>
                  <a:lnTo>
                    <a:pt x="4570349" y="112471"/>
                  </a:lnTo>
                  <a:lnTo>
                    <a:pt x="4582147" y="120142"/>
                  </a:lnTo>
                  <a:lnTo>
                    <a:pt x="4595596" y="125018"/>
                  </a:lnTo>
                  <a:lnTo>
                    <a:pt x="4610303" y="126746"/>
                  </a:lnTo>
                  <a:lnTo>
                    <a:pt x="4613249" y="126746"/>
                  </a:lnTo>
                  <a:lnTo>
                    <a:pt x="4614659" y="126580"/>
                  </a:lnTo>
                  <a:lnTo>
                    <a:pt x="4614697" y="126746"/>
                  </a:lnTo>
                  <a:lnTo>
                    <a:pt x="4630102" y="207022"/>
                  </a:lnTo>
                  <a:lnTo>
                    <a:pt x="4612627" y="215963"/>
                  </a:lnTo>
                  <a:lnTo>
                    <a:pt x="4598809" y="229692"/>
                  </a:lnTo>
                  <a:lnTo>
                    <a:pt x="4589716" y="247116"/>
                  </a:lnTo>
                  <a:lnTo>
                    <a:pt x="4586440" y="267195"/>
                  </a:lnTo>
                  <a:lnTo>
                    <a:pt x="4591418" y="291820"/>
                  </a:lnTo>
                  <a:lnTo>
                    <a:pt x="4604994" y="311937"/>
                  </a:lnTo>
                  <a:lnTo>
                    <a:pt x="4625124" y="325513"/>
                  </a:lnTo>
                  <a:lnTo>
                    <a:pt x="4649749" y="330492"/>
                  </a:lnTo>
                  <a:lnTo>
                    <a:pt x="4674374" y="325513"/>
                  </a:lnTo>
                  <a:lnTo>
                    <a:pt x="4694491" y="311937"/>
                  </a:lnTo>
                  <a:lnTo>
                    <a:pt x="4708068" y="291820"/>
                  </a:lnTo>
                  <a:lnTo>
                    <a:pt x="4713046" y="267195"/>
                  </a:lnTo>
                  <a:lnTo>
                    <a:pt x="4708093" y="242570"/>
                  </a:lnTo>
                  <a:lnTo>
                    <a:pt x="4694555" y="222440"/>
                  </a:lnTo>
                  <a:lnTo>
                    <a:pt x="4674438" y="208876"/>
                  </a:lnTo>
                  <a:lnTo>
                    <a:pt x="4650511" y="204050"/>
                  </a:lnTo>
                  <a:lnTo>
                    <a:pt x="4649749" y="203898"/>
                  </a:lnTo>
                  <a:lnTo>
                    <a:pt x="4646942" y="203898"/>
                  </a:lnTo>
                  <a:lnTo>
                    <a:pt x="4645533" y="204050"/>
                  </a:lnTo>
                  <a:lnTo>
                    <a:pt x="4645507" y="203898"/>
                  </a:lnTo>
                  <a:lnTo>
                    <a:pt x="4630521" y="126580"/>
                  </a:lnTo>
                  <a:lnTo>
                    <a:pt x="4629950" y="123609"/>
                  </a:lnTo>
                  <a:lnTo>
                    <a:pt x="4637214" y="120726"/>
                  </a:lnTo>
                  <a:lnTo>
                    <a:pt x="4644009" y="117030"/>
                  </a:lnTo>
                  <a:lnTo>
                    <a:pt x="4650333" y="112471"/>
                  </a:lnTo>
                  <a:lnTo>
                    <a:pt x="4655832" y="107403"/>
                  </a:lnTo>
                  <a:lnTo>
                    <a:pt x="4826063" y="235712"/>
                  </a:lnTo>
                  <a:lnTo>
                    <a:pt x="4822456" y="242976"/>
                  </a:lnTo>
                  <a:lnTo>
                    <a:pt x="4819815" y="250685"/>
                  </a:lnTo>
                  <a:lnTo>
                    <a:pt x="4818202" y="258787"/>
                  </a:lnTo>
                  <a:lnTo>
                    <a:pt x="4817643" y="267195"/>
                  </a:lnTo>
                  <a:lnTo>
                    <a:pt x="4822634" y="291820"/>
                  </a:lnTo>
                  <a:lnTo>
                    <a:pt x="4836223" y="311937"/>
                  </a:lnTo>
                  <a:lnTo>
                    <a:pt x="4856391" y="325513"/>
                  </a:lnTo>
                  <a:lnTo>
                    <a:pt x="4881105" y="330492"/>
                  </a:lnTo>
                  <a:lnTo>
                    <a:pt x="4905794" y="325513"/>
                  </a:lnTo>
                  <a:lnTo>
                    <a:pt x="4925911" y="311937"/>
                  </a:lnTo>
                  <a:lnTo>
                    <a:pt x="4939449" y="291820"/>
                  </a:lnTo>
                  <a:lnTo>
                    <a:pt x="4944402" y="267195"/>
                  </a:lnTo>
                  <a:close/>
                </a:path>
                <a:path w="10412730" h="330834">
                  <a:moveTo>
                    <a:pt x="6160808" y="44310"/>
                  </a:moveTo>
                  <a:lnTo>
                    <a:pt x="6073559" y="44310"/>
                  </a:lnTo>
                  <a:lnTo>
                    <a:pt x="6024042" y="216154"/>
                  </a:lnTo>
                  <a:lnTo>
                    <a:pt x="6022708" y="216154"/>
                  </a:lnTo>
                  <a:lnTo>
                    <a:pt x="5972213" y="44310"/>
                  </a:lnTo>
                  <a:lnTo>
                    <a:pt x="5885142" y="44310"/>
                  </a:lnTo>
                  <a:lnTo>
                    <a:pt x="5885142" y="286321"/>
                  </a:lnTo>
                  <a:lnTo>
                    <a:pt x="5943092" y="286321"/>
                  </a:lnTo>
                  <a:lnTo>
                    <a:pt x="5943092" y="181190"/>
                  </a:lnTo>
                  <a:lnTo>
                    <a:pt x="5941136" y="133032"/>
                  </a:lnTo>
                  <a:lnTo>
                    <a:pt x="5939612" y="112001"/>
                  </a:lnTo>
                  <a:lnTo>
                    <a:pt x="5941098" y="112001"/>
                  </a:lnTo>
                  <a:lnTo>
                    <a:pt x="5990602" y="286334"/>
                  </a:lnTo>
                  <a:lnTo>
                    <a:pt x="6052883" y="286334"/>
                  </a:lnTo>
                  <a:lnTo>
                    <a:pt x="6101715" y="112344"/>
                  </a:lnTo>
                  <a:lnTo>
                    <a:pt x="6103201" y="112344"/>
                  </a:lnTo>
                  <a:lnTo>
                    <a:pt x="6101207" y="154978"/>
                  </a:lnTo>
                  <a:lnTo>
                    <a:pt x="6100711" y="174701"/>
                  </a:lnTo>
                  <a:lnTo>
                    <a:pt x="6100711" y="286359"/>
                  </a:lnTo>
                  <a:lnTo>
                    <a:pt x="6160808" y="286359"/>
                  </a:lnTo>
                  <a:lnTo>
                    <a:pt x="6160808" y="44310"/>
                  </a:lnTo>
                  <a:close/>
                </a:path>
                <a:path w="10412730" h="330834">
                  <a:moveTo>
                    <a:pt x="10412501" y="176339"/>
                  </a:moveTo>
                  <a:lnTo>
                    <a:pt x="6807200" y="176339"/>
                  </a:lnTo>
                  <a:lnTo>
                    <a:pt x="6807200" y="202603"/>
                  </a:lnTo>
                  <a:lnTo>
                    <a:pt x="10412501" y="202603"/>
                  </a:lnTo>
                  <a:lnTo>
                    <a:pt x="10412501" y="176339"/>
                  </a:lnTo>
                  <a:close/>
                </a:path>
              </a:pathLst>
            </a:custGeom>
            <a:solidFill>
              <a:srgbClr val="FEF7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Rounded Rectangle 12"/>
          <p:cNvSpPr/>
          <p:nvPr/>
        </p:nvSpPr>
        <p:spPr>
          <a:xfrm>
            <a:off x="8229600" y="4905966"/>
            <a:ext cx="8778240" cy="3017520"/>
          </a:xfrm>
          <a:prstGeom prst="roundRect">
            <a:avLst>
              <a:gd name="adj" fmla="val 8000"/>
            </a:avLst>
          </a:prstGeom>
          <a:solidFill>
            <a:srgbClr val="D9E1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4" name="TextBox 13"/>
          <p:cNvSpPr txBox="1"/>
          <p:nvPr/>
        </p:nvSpPr>
        <p:spPr>
          <a:xfrm>
            <a:off x="8595360" y="5180286"/>
            <a:ext cx="8046720" cy="24688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spc="0" dirty="0">
                <a:solidFill>
                  <a:srgbClr val="208AB8"/>
                </a:solidFill>
                <a:latin typeface="Calibri"/>
                <a:cs typeface="Calibri"/>
              </a:rPr>
              <a:t>KEY MESSAGE</a:t>
            </a:r>
          </a:p>
          <a:p>
            <a:pPr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spc="0" dirty="0">
                <a:solidFill>
                  <a:srgbClr val="0F2D83"/>
                </a:solidFill>
                <a:latin typeface="Calibri"/>
                <a:cs typeface="Calibri"/>
              </a:rPr>
              <a:t>Harm reduction and lived and living experience engagement are seen as Canadian strengths. The strongest calls for improvement concern prevention and early intervention, treatment and recovery, Indigenous-led research, and primary care integration. Sustainable funding was the most widely identified barrier.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80160" y="3520440"/>
            <a:ext cx="5120640" cy="3108960"/>
          </a:xfrm>
          <a:prstGeom prst="roundRect">
            <a:avLst>
              <a:gd name="adj" fmla="val 12255"/>
            </a:avLst>
          </a:prstGeom>
          <a:solidFill>
            <a:srgbClr val="D9E1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83680" y="3520440"/>
            <a:ext cx="5120640" cy="3108960"/>
          </a:xfrm>
          <a:prstGeom prst="roundRect">
            <a:avLst>
              <a:gd name="adj" fmla="val 12255"/>
            </a:avLst>
          </a:prstGeom>
          <a:solidFill>
            <a:srgbClr val="DAF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8983980"/>
            <a:ext cx="18288000" cy="1303020"/>
            <a:chOff x="0" y="8983980"/>
            <a:chExt cx="18288000" cy="13030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83980"/>
              <a:ext cx="18288000" cy="13030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12600" y="9757219"/>
              <a:ext cx="1204447" cy="18186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75763" y="9400243"/>
              <a:ext cx="192357" cy="24885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23715" y="9403739"/>
              <a:ext cx="207444" cy="24202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472149" y="9403739"/>
              <a:ext cx="66040" cy="242570"/>
            </a:xfrm>
            <a:custGeom>
              <a:avLst/>
              <a:gdLst/>
              <a:ahLst/>
              <a:cxnLst/>
              <a:rect l="l" t="t" r="r" b="b"/>
              <a:pathLst>
                <a:path w="66040" h="242570">
                  <a:moveTo>
                    <a:pt x="65716" y="242040"/>
                  </a:moveTo>
                  <a:lnTo>
                    <a:pt x="0" y="242040"/>
                  </a:lnTo>
                  <a:lnTo>
                    <a:pt x="0" y="0"/>
                  </a:lnTo>
                  <a:lnTo>
                    <a:pt x="65716" y="0"/>
                  </a:lnTo>
                  <a:lnTo>
                    <a:pt x="65716" y="242040"/>
                  </a:lnTo>
                  <a:close/>
                </a:path>
              </a:pathLst>
            </a:custGeom>
            <a:solidFill>
              <a:srgbClr val="FEF7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97921" y="9400243"/>
              <a:ext cx="169544" cy="24884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938689" y="9359429"/>
              <a:ext cx="10412730" cy="330835"/>
            </a:xfrm>
            <a:custGeom>
              <a:avLst/>
              <a:gdLst/>
              <a:ahLst/>
              <a:cxnLst/>
              <a:rect l="l" t="t" r="r" b="b"/>
              <a:pathLst>
                <a:path w="10412730" h="330834">
                  <a:moveTo>
                    <a:pt x="3605301" y="176339"/>
                  </a:moveTo>
                  <a:lnTo>
                    <a:pt x="0" y="176339"/>
                  </a:lnTo>
                  <a:lnTo>
                    <a:pt x="0" y="202603"/>
                  </a:lnTo>
                  <a:lnTo>
                    <a:pt x="3605301" y="202603"/>
                  </a:lnTo>
                  <a:lnTo>
                    <a:pt x="3605301" y="176339"/>
                  </a:lnTo>
                  <a:close/>
                </a:path>
                <a:path w="10412730" h="330834">
                  <a:moveTo>
                    <a:pt x="4944402" y="267195"/>
                  </a:moveTo>
                  <a:lnTo>
                    <a:pt x="4939423" y="242570"/>
                  </a:lnTo>
                  <a:lnTo>
                    <a:pt x="4926393" y="223253"/>
                  </a:lnTo>
                  <a:lnTo>
                    <a:pt x="4925847" y="222440"/>
                  </a:lnTo>
                  <a:lnTo>
                    <a:pt x="4905730" y="208876"/>
                  </a:lnTo>
                  <a:lnTo>
                    <a:pt x="4881867" y="204050"/>
                  </a:lnTo>
                  <a:lnTo>
                    <a:pt x="4881219" y="203898"/>
                  </a:lnTo>
                  <a:lnTo>
                    <a:pt x="4867948" y="205244"/>
                  </a:lnTo>
                  <a:lnTo>
                    <a:pt x="4855807" y="209080"/>
                  </a:lnTo>
                  <a:lnTo>
                    <a:pt x="4844897" y="215163"/>
                  </a:lnTo>
                  <a:lnTo>
                    <a:pt x="4835499" y="223253"/>
                  </a:lnTo>
                  <a:lnTo>
                    <a:pt x="4681791" y="107403"/>
                  </a:lnTo>
                  <a:lnTo>
                    <a:pt x="4675175" y="102425"/>
                  </a:lnTo>
                  <a:lnTo>
                    <a:pt x="4665256" y="94945"/>
                  </a:lnTo>
                  <a:lnTo>
                    <a:pt x="4668799" y="87680"/>
                  </a:lnTo>
                  <a:lnTo>
                    <a:pt x="4671453" y="79946"/>
                  </a:lnTo>
                  <a:lnTo>
                    <a:pt x="4672838" y="73113"/>
                  </a:lnTo>
                  <a:lnTo>
                    <a:pt x="4673104" y="71793"/>
                  </a:lnTo>
                  <a:lnTo>
                    <a:pt x="4673409" y="67348"/>
                  </a:lnTo>
                  <a:lnTo>
                    <a:pt x="4673663" y="63436"/>
                  </a:lnTo>
                  <a:lnTo>
                    <a:pt x="4673676" y="63284"/>
                  </a:lnTo>
                  <a:lnTo>
                    <a:pt x="4668698" y="38684"/>
                  </a:lnTo>
                  <a:lnTo>
                    <a:pt x="4655109" y="18554"/>
                  </a:lnTo>
                  <a:lnTo>
                    <a:pt x="4634941" y="4978"/>
                  </a:lnTo>
                  <a:lnTo>
                    <a:pt x="4610392" y="38"/>
                  </a:lnTo>
                  <a:lnTo>
                    <a:pt x="4610392" y="63284"/>
                  </a:lnTo>
                  <a:lnTo>
                    <a:pt x="4610392" y="63436"/>
                  </a:lnTo>
                  <a:lnTo>
                    <a:pt x="4610239" y="63436"/>
                  </a:lnTo>
                  <a:lnTo>
                    <a:pt x="4610239" y="63284"/>
                  </a:lnTo>
                  <a:lnTo>
                    <a:pt x="4610392" y="63284"/>
                  </a:lnTo>
                  <a:lnTo>
                    <a:pt x="4610392" y="38"/>
                  </a:lnTo>
                  <a:lnTo>
                    <a:pt x="4567504" y="16662"/>
                  </a:lnTo>
                  <a:lnTo>
                    <a:pt x="4547247" y="57531"/>
                  </a:lnTo>
                  <a:lnTo>
                    <a:pt x="4252125" y="67348"/>
                  </a:lnTo>
                  <a:lnTo>
                    <a:pt x="4244835" y="46075"/>
                  </a:lnTo>
                  <a:lnTo>
                    <a:pt x="4230967" y="29070"/>
                  </a:lnTo>
                  <a:lnTo>
                    <a:pt x="4212006" y="17805"/>
                  </a:lnTo>
                  <a:lnTo>
                    <a:pt x="4189463" y="13716"/>
                  </a:lnTo>
                  <a:lnTo>
                    <a:pt x="4165422" y="18554"/>
                  </a:lnTo>
                  <a:lnTo>
                    <a:pt x="4165015" y="18554"/>
                  </a:lnTo>
                  <a:lnTo>
                    <a:pt x="4144721" y="32207"/>
                  </a:lnTo>
                  <a:lnTo>
                    <a:pt x="4131157" y="52311"/>
                  </a:lnTo>
                  <a:lnTo>
                    <a:pt x="4126179" y="77000"/>
                  </a:lnTo>
                  <a:lnTo>
                    <a:pt x="4131157" y="101688"/>
                  </a:lnTo>
                  <a:lnTo>
                    <a:pt x="4144734" y="121805"/>
                  </a:lnTo>
                  <a:lnTo>
                    <a:pt x="4164850" y="135343"/>
                  </a:lnTo>
                  <a:lnTo>
                    <a:pt x="4189476" y="140296"/>
                  </a:lnTo>
                  <a:lnTo>
                    <a:pt x="4212869" y="135851"/>
                  </a:lnTo>
                  <a:lnTo>
                    <a:pt x="4230154" y="125018"/>
                  </a:lnTo>
                  <a:lnTo>
                    <a:pt x="4232376" y="123609"/>
                  </a:lnTo>
                  <a:lnTo>
                    <a:pt x="4246156" y="105448"/>
                  </a:lnTo>
                  <a:lnTo>
                    <a:pt x="4252633" y="82931"/>
                  </a:lnTo>
                  <a:lnTo>
                    <a:pt x="4547755" y="73113"/>
                  </a:lnTo>
                  <a:lnTo>
                    <a:pt x="4548530" y="78740"/>
                  </a:lnTo>
                  <a:lnTo>
                    <a:pt x="4550245" y="84035"/>
                  </a:lnTo>
                  <a:lnTo>
                    <a:pt x="4552429" y="89014"/>
                  </a:lnTo>
                  <a:lnTo>
                    <a:pt x="4449851" y="150901"/>
                  </a:lnTo>
                  <a:lnTo>
                    <a:pt x="4440161" y="140881"/>
                  </a:lnTo>
                  <a:lnTo>
                    <a:pt x="4428401" y="133273"/>
                  </a:lnTo>
                  <a:lnTo>
                    <a:pt x="4414977" y="128435"/>
                  </a:lnTo>
                  <a:lnTo>
                    <a:pt x="4400283" y="126746"/>
                  </a:lnTo>
                  <a:lnTo>
                    <a:pt x="4375658" y="131699"/>
                  </a:lnTo>
                  <a:lnTo>
                    <a:pt x="4355541" y="145237"/>
                  </a:lnTo>
                  <a:lnTo>
                    <a:pt x="4341965" y="165354"/>
                  </a:lnTo>
                  <a:lnTo>
                    <a:pt x="4336986" y="190042"/>
                  </a:lnTo>
                  <a:lnTo>
                    <a:pt x="4341952" y="214668"/>
                  </a:lnTo>
                  <a:lnTo>
                    <a:pt x="4375632" y="248361"/>
                  </a:lnTo>
                  <a:lnTo>
                    <a:pt x="4400283" y="253339"/>
                  </a:lnTo>
                  <a:lnTo>
                    <a:pt x="4424908" y="248361"/>
                  </a:lnTo>
                  <a:lnTo>
                    <a:pt x="4445038" y="234784"/>
                  </a:lnTo>
                  <a:lnTo>
                    <a:pt x="4458614" y="214668"/>
                  </a:lnTo>
                  <a:lnTo>
                    <a:pt x="4463593" y="190042"/>
                  </a:lnTo>
                  <a:lnTo>
                    <a:pt x="4463237" y="183235"/>
                  </a:lnTo>
                  <a:lnTo>
                    <a:pt x="4462208" y="176657"/>
                  </a:lnTo>
                  <a:lnTo>
                    <a:pt x="4460494" y="170332"/>
                  </a:lnTo>
                  <a:lnTo>
                    <a:pt x="4458144" y="164312"/>
                  </a:lnTo>
                  <a:lnTo>
                    <a:pt x="4480318" y="150901"/>
                  </a:lnTo>
                  <a:lnTo>
                    <a:pt x="4560557" y="102425"/>
                  </a:lnTo>
                  <a:lnTo>
                    <a:pt x="4570349" y="112471"/>
                  </a:lnTo>
                  <a:lnTo>
                    <a:pt x="4582147" y="120142"/>
                  </a:lnTo>
                  <a:lnTo>
                    <a:pt x="4595596" y="125018"/>
                  </a:lnTo>
                  <a:lnTo>
                    <a:pt x="4610303" y="126746"/>
                  </a:lnTo>
                  <a:lnTo>
                    <a:pt x="4613249" y="126746"/>
                  </a:lnTo>
                  <a:lnTo>
                    <a:pt x="4614659" y="126580"/>
                  </a:lnTo>
                  <a:lnTo>
                    <a:pt x="4614697" y="126746"/>
                  </a:lnTo>
                  <a:lnTo>
                    <a:pt x="4630102" y="207022"/>
                  </a:lnTo>
                  <a:lnTo>
                    <a:pt x="4612627" y="215963"/>
                  </a:lnTo>
                  <a:lnTo>
                    <a:pt x="4598809" y="229692"/>
                  </a:lnTo>
                  <a:lnTo>
                    <a:pt x="4589716" y="247116"/>
                  </a:lnTo>
                  <a:lnTo>
                    <a:pt x="4586440" y="267195"/>
                  </a:lnTo>
                  <a:lnTo>
                    <a:pt x="4591418" y="291820"/>
                  </a:lnTo>
                  <a:lnTo>
                    <a:pt x="4604994" y="311937"/>
                  </a:lnTo>
                  <a:lnTo>
                    <a:pt x="4625124" y="325513"/>
                  </a:lnTo>
                  <a:lnTo>
                    <a:pt x="4649749" y="330492"/>
                  </a:lnTo>
                  <a:lnTo>
                    <a:pt x="4674374" y="325513"/>
                  </a:lnTo>
                  <a:lnTo>
                    <a:pt x="4694491" y="311937"/>
                  </a:lnTo>
                  <a:lnTo>
                    <a:pt x="4708068" y="291820"/>
                  </a:lnTo>
                  <a:lnTo>
                    <a:pt x="4713046" y="267195"/>
                  </a:lnTo>
                  <a:lnTo>
                    <a:pt x="4708093" y="242570"/>
                  </a:lnTo>
                  <a:lnTo>
                    <a:pt x="4694555" y="222440"/>
                  </a:lnTo>
                  <a:lnTo>
                    <a:pt x="4674438" y="208876"/>
                  </a:lnTo>
                  <a:lnTo>
                    <a:pt x="4650511" y="204050"/>
                  </a:lnTo>
                  <a:lnTo>
                    <a:pt x="4649749" y="203898"/>
                  </a:lnTo>
                  <a:lnTo>
                    <a:pt x="4646942" y="203898"/>
                  </a:lnTo>
                  <a:lnTo>
                    <a:pt x="4645533" y="204050"/>
                  </a:lnTo>
                  <a:lnTo>
                    <a:pt x="4645507" y="203898"/>
                  </a:lnTo>
                  <a:lnTo>
                    <a:pt x="4630521" y="126580"/>
                  </a:lnTo>
                  <a:lnTo>
                    <a:pt x="4629950" y="123609"/>
                  </a:lnTo>
                  <a:lnTo>
                    <a:pt x="4637214" y="120726"/>
                  </a:lnTo>
                  <a:lnTo>
                    <a:pt x="4644009" y="117030"/>
                  </a:lnTo>
                  <a:lnTo>
                    <a:pt x="4650333" y="112471"/>
                  </a:lnTo>
                  <a:lnTo>
                    <a:pt x="4655832" y="107403"/>
                  </a:lnTo>
                  <a:lnTo>
                    <a:pt x="4826063" y="235712"/>
                  </a:lnTo>
                  <a:lnTo>
                    <a:pt x="4822456" y="242976"/>
                  </a:lnTo>
                  <a:lnTo>
                    <a:pt x="4819815" y="250685"/>
                  </a:lnTo>
                  <a:lnTo>
                    <a:pt x="4818202" y="258787"/>
                  </a:lnTo>
                  <a:lnTo>
                    <a:pt x="4817643" y="267195"/>
                  </a:lnTo>
                  <a:lnTo>
                    <a:pt x="4822634" y="291820"/>
                  </a:lnTo>
                  <a:lnTo>
                    <a:pt x="4836223" y="311937"/>
                  </a:lnTo>
                  <a:lnTo>
                    <a:pt x="4856391" y="325513"/>
                  </a:lnTo>
                  <a:lnTo>
                    <a:pt x="4881105" y="330492"/>
                  </a:lnTo>
                  <a:lnTo>
                    <a:pt x="4905794" y="325513"/>
                  </a:lnTo>
                  <a:lnTo>
                    <a:pt x="4925911" y="311937"/>
                  </a:lnTo>
                  <a:lnTo>
                    <a:pt x="4939449" y="291820"/>
                  </a:lnTo>
                  <a:lnTo>
                    <a:pt x="4944402" y="267195"/>
                  </a:lnTo>
                  <a:close/>
                </a:path>
                <a:path w="10412730" h="330834">
                  <a:moveTo>
                    <a:pt x="6160808" y="44310"/>
                  </a:moveTo>
                  <a:lnTo>
                    <a:pt x="6073559" y="44310"/>
                  </a:lnTo>
                  <a:lnTo>
                    <a:pt x="6024042" y="216154"/>
                  </a:lnTo>
                  <a:lnTo>
                    <a:pt x="6022708" y="216154"/>
                  </a:lnTo>
                  <a:lnTo>
                    <a:pt x="5972213" y="44310"/>
                  </a:lnTo>
                  <a:lnTo>
                    <a:pt x="5885142" y="44310"/>
                  </a:lnTo>
                  <a:lnTo>
                    <a:pt x="5885142" y="286321"/>
                  </a:lnTo>
                  <a:lnTo>
                    <a:pt x="5943092" y="286321"/>
                  </a:lnTo>
                  <a:lnTo>
                    <a:pt x="5943092" y="181190"/>
                  </a:lnTo>
                  <a:lnTo>
                    <a:pt x="5941136" y="133032"/>
                  </a:lnTo>
                  <a:lnTo>
                    <a:pt x="5939612" y="112001"/>
                  </a:lnTo>
                  <a:lnTo>
                    <a:pt x="5941098" y="112001"/>
                  </a:lnTo>
                  <a:lnTo>
                    <a:pt x="5990602" y="286334"/>
                  </a:lnTo>
                  <a:lnTo>
                    <a:pt x="6052883" y="286334"/>
                  </a:lnTo>
                  <a:lnTo>
                    <a:pt x="6101715" y="112344"/>
                  </a:lnTo>
                  <a:lnTo>
                    <a:pt x="6103201" y="112344"/>
                  </a:lnTo>
                  <a:lnTo>
                    <a:pt x="6101207" y="154978"/>
                  </a:lnTo>
                  <a:lnTo>
                    <a:pt x="6100711" y="174701"/>
                  </a:lnTo>
                  <a:lnTo>
                    <a:pt x="6100711" y="286359"/>
                  </a:lnTo>
                  <a:lnTo>
                    <a:pt x="6160808" y="286359"/>
                  </a:lnTo>
                  <a:lnTo>
                    <a:pt x="6160808" y="44310"/>
                  </a:lnTo>
                  <a:close/>
                </a:path>
                <a:path w="10412730" h="330834">
                  <a:moveTo>
                    <a:pt x="10412501" y="176339"/>
                  </a:moveTo>
                  <a:lnTo>
                    <a:pt x="6807200" y="176339"/>
                  </a:lnTo>
                  <a:lnTo>
                    <a:pt x="6807200" y="202603"/>
                  </a:lnTo>
                  <a:lnTo>
                    <a:pt x="10412501" y="202603"/>
                  </a:lnTo>
                  <a:lnTo>
                    <a:pt x="10412501" y="176339"/>
                  </a:lnTo>
                  <a:close/>
                </a:path>
              </a:pathLst>
            </a:custGeom>
            <a:solidFill>
              <a:srgbClr val="FEF7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11887200" y="3520440"/>
            <a:ext cx="5120640" cy="3108960"/>
          </a:xfrm>
          <a:prstGeom prst="roundRect">
            <a:avLst>
              <a:gd name="adj" fmla="val 12255"/>
            </a:avLst>
          </a:prstGeom>
          <a:solidFill>
            <a:srgbClr val="FEF7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828800" y="685800"/>
            <a:ext cx="14630400" cy="17373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pc="0" dirty="0">
                <a:solidFill>
                  <a:srgbClr val="0F2D83"/>
                </a:solidFill>
                <a:latin typeface="Calibri"/>
                <a:cs typeface="Calibri"/>
              </a:rPr>
              <a:t>Results at a glance</a:t>
            </a:r>
          </a:p>
          <a:p>
            <a:pPr algn="ctr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lang="en-US" sz="2000" spc="0" dirty="0">
              <a:solidFill>
                <a:srgbClr val="4A5A8C"/>
              </a:solidFill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45920" y="3520440"/>
            <a:ext cx="4389120" cy="310896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spc="0" dirty="0">
                <a:solidFill>
                  <a:srgbClr val="0F2D83"/>
                </a:solidFill>
                <a:latin typeface="Calibri"/>
                <a:cs typeface="Calibri"/>
              </a:rPr>
              <a:t>65.4%</a:t>
            </a:r>
          </a:p>
          <a:p>
            <a:pPr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500" b="1" spc="0" dirty="0">
                <a:solidFill>
                  <a:srgbClr val="208AB8"/>
                </a:solidFill>
                <a:latin typeface="Calibri"/>
                <a:cs typeface="Calibri"/>
              </a:rPr>
              <a:t>TOP CANADIAN STRENGTH</a:t>
            </a:r>
          </a:p>
          <a:p>
            <a:pPr>
              <a:lnSpc>
                <a:spcPct val="10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200" spc="0" dirty="0">
                <a:solidFill>
                  <a:srgbClr val="0F2D83"/>
                </a:solidFill>
                <a:latin typeface="Calibri"/>
                <a:cs typeface="Calibri"/>
              </a:rPr>
              <a:t>Harm reduction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949440" y="3520440"/>
            <a:ext cx="4389120" cy="310896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spc="0" dirty="0">
                <a:solidFill>
                  <a:srgbClr val="0F2D83"/>
                </a:solidFill>
                <a:latin typeface="Calibri"/>
                <a:cs typeface="Calibri"/>
              </a:rPr>
              <a:t>73.1%</a:t>
            </a:r>
          </a:p>
          <a:p>
            <a:pPr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500" b="1" spc="0" dirty="0">
                <a:solidFill>
                  <a:srgbClr val="208AB8"/>
                </a:solidFill>
                <a:latin typeface="Calibri"/>
                <a:cs typeface="Calibri"/>
              </a:rPr>
              <a:t>TOP AREA FOR IMPROVEMENT</a:t>
            </a:r>
          </a:p>
          <a:p>
            <a:pPr>
              <a:lnSpc>
                <a:spcPct val="10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200" spc="0" dirty="0">
                <a:solidFill>
                  <a:srgbClr val="0F2D83"/>
                </a:solidFill>
                <a:latin typeface="Calibri"/>
                <a:cs typeface="Calibri"/>
              </a:rPr>
              <a:t>Prevention and early intervention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2252960" y="3520440"/>
            <a:ext cx="4389120" cy="310896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spc="0" dirty="0">
                <a:solidFill>
                  <a:srgbClr val="0F2D83"/>
                </a:solidFill>
                <a:latin typeface="Calibri"/>
                <a:cs typeface="Calibri"/>
              </a:rPr>
              <a:t>76.9%</a:t>
            </a:r>
          </a:p>
          <a:p>
            <a:pPr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500" b="1" spc="0" dirty="0">
                <a:solidFill>
                  <a:srgbClr val="208AB8"/>
                </a:solidFill>
                <a:latin typeface="Calibri"/>
                <a:cs typeface="Calibri"/>
              </a:rPr>
              <a:t>TOP BARRIER</a:t>
            </a:r>
          </a:p>
          <a:p>
            <a:pPr>
              <a:lnSpc>
                <a:spcPct val="10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200" spc="0" dirty="0">
                <a:solidFill>
                  <a:srgbClr val="0F2D83"/>
                </a:solidFill>
                <a:latin typeface="Calibri"/>
                <a:cs typeface="Calibri"/>
              </a:rPr>
              <a:t>Sustainable research funding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0160" y="6995160"/>
            <a:ext cx="15727680" cy="54864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Top national priority: 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treatment and recovery (65.4%)   ·   </a:t>
            </a: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Top Node-level priorities: 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treatment and recovery, and health systems, services and policy (50.0% each)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80160" y="685800"/>
            <a:ext cx="7315200" cy="13716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pc="0" dirty="0">
                <a:solidFill>
                  <a:srgbClr val="0F2D83"/>
                </a:solidFill>
                <a:latin typeface="Calibri"/>
                <a:cs typeface="Calibri"/>
              </a:rPr>
              <a:t>Strengths</a:t>
            </a:r>
          </a:p>
          <a:p>
            <a:pPr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4A5A8C"/>
                </a:solidFill>
                <a:latin typeface="Calibri"/>
                <a:cs typeface="Calibri"/>
              </a:rPr>
              <a:t>Share identifying each area as a Canadian strength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601200" y="685800"/>
            <a:ext cx="7498079" cy="13716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pc="0" dirty="0">
                <a:solidFill>
                  <a:srgbClr val="0F2D83"/>
                </a:solidFill>
                <a:latin typeface="Calibri"/>
                <a:cs typeface="Calibri"/>
              </a:rPr>
              <a:t>Areas for improvement</a:t>
            </a:r>
          </a:p>
          <a:p>
            <a:pPr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4A5A8C"/>
                </a:solidFill>
                <a:latin typeface="Calibri"/>
                <a:cs typeface="Calibri"/>
              </a:rPr>
              <a:t>Share saying Canada could improve in each area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0" y="8983980"/>
            <a:ext cx="18288000" cy="1303020"/>
            <a:chOff x="0" y="8983980"/>
            <a:chExt cx="18288000" cy="130302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83980"/>
              <a:ext cx="18288000" cy="13030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12600" y="9757219"/>
              <a:ext cx="1204447" cy="1818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75763" y="9400243"/>
              <a:ext cx="192357" cy="24885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23715" y="9403739"/>
              <a:ext cx="207444" cy="24202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472149" y="9403739"/>
              <a:ext cx="66040" cy="242570"/>
            </a:xfrm>
            <a:custGeom>
              <a:avLst/>
              <a:gdLst/>
              <a:ahLst/>
              <a:cxnLst/>
              <a:rect l="l" t="t" r="r" b="b"/>
              <a:pathLst>
                <a:path w="66040" h="242570">
                  <a:moveTo>
                    <a:pt x="65716" y="242040"/>
                  </a:moveTo>
                  <a:lnTo>
                    <a:pt x="0" y="242040"/>
                  </a:lnTo>
                  <a:lnTo>
                    <a:pt x="0" y="0"/>
                  </a:lnTo>
                  <a:lnTo>
                    <a:pt x="65716" y="0"/>
                  </a:lnTo>
                  <a:lnTo>
                    <a:pt x="65716" y="242040"/>
                  </a:lnTo>
                  <a:close/>
                </a:path>
              </a:pathLst>
            </a:custGeom>
            <a:solidFill>
              <a:srgbClr val="FEF7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97921" y="9400243"/>
              <a:ext cx="169544" cy="24884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938689" y="9359429"/>
              <a:ext cx="10412730" cy="330835"/>
            </a:xfrm>
            <a:custGeom>
              <a:avLst/>
              <a:gdLst/>
              <a:ahLst/>
              <a:cxnLst/>
              <a:rect l="l" t="t" r="r" b="b"/>
              <a:pathLst>
                <a:path w="10412730" h="330834">
                  <a:moveTo>
                    <a:pt x="3605301" y="176339"/>
                  </a:moveTo>
                  <a:lnTo>
                    <a:pt x="0" y="176339"/>
                  </a:lnTo>
                  <a:lnTo>
                    <a:pt x="0" y="202603"/>
                  </a:lnTo>
                  <a:lnTo>
                    <a:pt x="3605301" y="202603"/>
                  </a:lnTo>
                  <a:lnTo>
                    <a:pt x="3605301" y="176339"/>
                  </a:lnTo>
                  <a:close/>
                </a:path>
                <a:path w="10412730" h="330834">
                  <a:moveTo>
                    <a:pt x="4944402" y="267195"/>
                  </a:moveTo>
                  <a:lnTo>
                    <a:pt x="4939423" y="242570"/>
                  </a:lnTo>
                  <a:lnTo>
                    <a:pt x="4926393" y="223253"/>
                  </a:lnTo>
                  <a:lnTo>
                    <a:pt x="4925847" y="222440"/>
                  </a:lnTo>
                  <a:lnTo>
                    <a:pt x="4905730" y="208876"/>
                  </a:lnTo>
                  <a:lnTo>
                    <a:pt x="4881867" y="204050"/>
                  </a:lnTo>
                  <a:lnTo>
                    <a:pt x="4881219" y="203898"/>
                  </a:lnTo>
                  <a:lnTo>
                    <a:pt x="4867948" y="205244"/>
                  </a:lnTo>
                  <a:lnTo>
                    <a:pt x="4855807" y="209080"/>
                  </a:lnTo>
                  <a:lnTo>
                    <a:pt x="4844897" y="215163"/>
                  </a:lnTo>
                  <a:lnTo>
                    <a:pt x="4835499" y="223253"/>
                  </a:lnTo>
                  <a:lnTo>
                    <a:pt x="4681791" y="107403"/>
                  </a:lnTo>
                  <a:lnTo>
                    <a:pt x="4675175" y="102425"/>
                  </a:lnTo>
                  <a:lnTo>
                    <a:pt x="4665256" y="94945"/>
                  </a:lnTo>
                  <a:lnTo>
                    <a:pt x="4668799" y="87680"/>
                  </a:lnTo>
                  <a:lnTo>
                    <a:pt x="4671453" y="79946"/>
                  </a:lnTo>
                  <a:lnTo>
                    <a:pt x="4672838" y="73113"/>
                  </a:lnTo>
                  <a:lnTo>
                    <a:pt x="4673104" y="71793"/>
                  </a:lnTo>
                  <a:lnTo>
                    <a:pt x="4673409" y="67348"/>
                  </a:lnTo>
                  <a:lnTo>
                    <a:pt x="4673663" y="63436"/>
                  </a:lnTo>
                  <a:lnTo>
                    <a:pt x="4673676" y="63284"/>
                  </a:lnTo>
                  <a:lnTo>
                    <a:pt x="4668698" y="38684"/>
                  </a:lnTo>
                  <a:lnTo>
                    <a:pt x="4655109" y="18554"/>
                  </a:lnTo>
                  <a:lnTo>
                    <a:pt x="4634941" y="4978"/>
                  </a:lnTo>
                  <a:lnTo>
                    <a:pt x="4610392" y="38"/>
                  </a:lnTo>
                  <a:lnTo>
                    <a:pt x="4610392" y="63284"/>
                  </a:lnTo>
                  <a:lnTo>
                    <a:pt x="4610392" y="63436"/>
                  </a:lnTo>
                  <a:lnTo>
                    <a:pt x="4610239" y="63436"/>
                  </a:lnTo>
                  <a:lnTo>
                    <a:pt x="4610239" y="63284"/>
                  </a:lnTo>
                  <a:lnTo>
                    <a:pt x="4610392" y="63284"/>
                  </a:lnTo>
                  <a:lnTo>
                    <a:pt x="4610392" y="38"/>
                  </a:lnTo>
                  <a:lnTo>
                    <a:pt x="4567504" y="16662"/>
                  </a:lnTo>
                  <a:lnTo>
                    <a:pt x="4547247" y="57531"/>
                  </a:lnTo>
                  <a:lnTo>
                    <a:pt x="4252125" y="67348"/>
                  </a:lnTo>
                  <a:lnTo>
                    <a:pt x="4244835" y="46075"/>
                  </a:lnTo>
                  <a:lnTo>
                    <a:pt x="4230967" y="29070"/>
                  </a:lnTo>
                  <a:lnTo>
                    <a:pt x="4212006" y="17805"/>
                  </a:lnTo>
                  <a:lnTo>
                    <a:pt x="4189463" y="13716"/>
                  </a:lnTo>
                  <a:lnTo>
                    <a:pt x="4165422" y="18554"/>
                  </a:lnTo>
                  <a:lnTo>
                    <a:pt x="4165015" y="18554"/>
                  </a:lnTo>
                  <a:lnTo>
                    <a:pt x="4144721" y="32207"/>
                  </a:lnTo>
                  <a:lnTo>
                    <a:pt x="4131157" y="52311"/>
                  </a:lnTo>
                  <a:lnTo>
                    <a:pt x="4126179" y="77000"/>
                  </a:lnTo>
                  <a:lnTo>
                    <a:pt x="4131157" y="101688"/>
                  </a:lnTo>
                  <a:lnTo>
                    <a:pt x="4144734" y="121805"/>
                  </a:lnTo>
                  <a:lnTo>
                    <a:pt x="4164850" y="135343"/>
                  </a:lnTo>
                  <a:lnTo>
                    <a:pt x="4189476" y="140296"/>
                  </a:lnTo>
                  <a:lnTo>
                    <a:pt x="4212869" y="135851"/>
                  </a:lnTo>
                  <a:lnTo>
                    <a:pt x="4230154" y="125018"/>
                  </a:lnTo>
                  <a:lnTo>
                    <a:pt x="4232376" y="123609"/>
                  </a:lnTo>
                  <a:lnTo>
                    <a:pt x="4246156" y="105448"/>
                  </a:lnTo>
                  <a:lnTo>
                    <a:pt x="4252633" y="82931"/>
                  </a:lnTo>
                  <a:lnTo>
                    <a:pt x="4547755" y="73113"/>
                  </a:lnTo>
                  <a:lnTo>
                    <a:pt x="4548530" y="78740"/>
                  </a:lnTo>
                  <a:lnTo>
                    <a:pt x="4550245" y="84035"/>
                  </a:lnTo>
                  <a:lnTo>
                    <a:pt x="4552429" y="89014"/>
                  </a:lnTo>
                  <a:lnTo>
                    <a:pt x="4449851" y="150901"/>
                  </a:lnTo>
                  <a:lnTo>
                    <a:pt x="4440161" y="140881"/>
                  </a:lnTo>
                  <a:lnTo>
                    <a:pt x="4428401" y="133273"/>
                  </a:lnTo>
                  <a:lnTo>
                    <a:pt x="4414977" y="128435"/>
                  </a:lnTo>
                  <a:lnTo>
                    <a:pt x="4400283" y="126746"/>
                  </a:lnTo>
                  <a:lnTo>
                    <a:pt x="4375658" y="131699"/>
                  </a:lnTo>
                  <a:lnTo>
                    <a:pt x="4355541" y="145237"/>
                  </a:lnTo>
                  <a:lnTo>
                    <a:pt x="4341965" y="165354"/>
                  </a:lnTo>
                  <a:lnTo>
                    <a:pt x="4336986" y="190042"/>
                  </a:lnTo>
                  <a:lnTo>
                    <a:pt x="4341952" y="214668"/>
                  </a:lnTo>
                  <a:lnTo>
                    <a:pt x="4375632" y="248361"/>
                  </a:lnTo>
                  <a:lnTo>
                    <a:pt x="4400283" y="253339"/>
                  </a:lnTo>
                  <a:lnTo>
                    <a:pt x="4424908" y="248361"/>
                  </a:lnTo>
                  <a:lnTo>
                    <a:pt x="4445038" y="234784"/>
                  </a:lnTo>
                  <a:lnTo>
                    <a:pt x="4458614" y="214668"/>
                  </a:lnTo>
                  <a:lnTo>
                    <a:pt x="4463593" y="190042"/>
                  </a:lnTo>
                  <a:lnTo>
                    <a:pt x="4463237" y="183235"/>
                  </a:lnTo>
                  <a:lnTo>
                    <a:pt x="4462208" y="176657"/>
                  </a:lnTo>
                  <a:lnTo>
                    <a:pt x="4460494" y="170332"/>
                  </a:lnTo>
                  <a:lnTo>
                    <a:pt x="4458144" y="164312"/>
                  </a:lnTo>
                  <a:lnTo>
                    <a:pt x="4480318" y="150901"/>
                  </a:lnTo>
                  <a:lnTo>
                    <a:pt x="4560557" y="102425"/>
                  </a:lnTo>
                  <a:lnTo>
                    <a:pt x="4570349" y="112471"/>
                  </a:lnTo>
                  <a:lnTo>
                    <a:pt x="4582147" y="120142"/>
                  </a:lnTo>
                  <a:lnTo>
                    <a:pt x="4595596" y="125018"/>
                  </a:lnTo>
                  <a:lnTo>
                    <a:pt x="4610303" y="126746"/>
                  </a:lnTo>
                  <a:lnTo>
                    <a:pt x="4613249" y="126746"/>
                  </a:lnTo>
                  <a:lnTo>
                    <a:pt x="4614659" y="126580"/>
                  </a:lnTo>
                  <a:lnTo>
                    <a:pt x="4614697" y="126746"/>
                  </a:lnTo>
                  <a:lnTo>
                    <a:pt x="4630102" y="207022"/>
                  </a:lnTo>
                  <a:lnTo>
                    <a:pt x="4612627" y="215963"/>
                  </a:lnTo>
                  <a:lnTo>
                    <a:pt x="4598809" y="229692"/>
                  </a:lnTo>
                  <a:lnTo>
                    <a:pt x="4589716" y="247116"/>
                  </a:lnTo>
                  <a:lnTo>
                    <a:pt x="4586440" y="267195"/>
                  </a:lnTo>
                  <a:lnTo>
                    <a:pt x="4591418" y="291820"/>
                  </a:lnTo>
                  <a:lnTo>
                    <a:pt x="4604994" y="311937"/>
                  </a:lnTo>
                  <a:lnTo>
                    <a:pt x="4625124" y="325513"/>
                  </a:lnTo>
                  <a:lnTo>
                    <a:pt x="4649749" y="330492"/>
                  </a:lnTo>
                  <a:lnTo>
                    <a:pt x="4674374" y="325513"/>
                  </a:lnTo>
                  <a:lnTo>
                    <a:pt x="4694491" y="311937"/>
                  </a:lnTo>
                  <a:lnTo>
                    <a:pt x="4708068" y="291820"/>
                  </a:lnTo>
                  <a:lnTo>
                    <a:pt x="4713046" y="267195"/>
                  </a:lnTo>
                  <a:lnTo>
                    <a:pt x="4708093" y="242570"/>
                  </a:lnTo>
                  <a:lnTo>
                    <a:pt x="4694555" y="222440"/>
                  </a:lnTo>
                  <a:lnTo>
                    <a:pt x="4674438" y="208876"/>
                  </a:lnTo>
                  <a:lnTo>
                    <a:pt x="4650511" y="204050"/>
                  </a:lnTo>
                  <a:lnTo>
                    <a:pt x="4649749" y="203898"/>
                  </a:lnTo>
                  <a:lnTo>
                    <a:pt x="4646942" y="203898"/>
                  </a:lnTo>
                  <a:lnTo>
                    <a:pt x="4645533" y="204050"/>
                  </a:lnTo>
                  <a:lnTo>
                    <a:pt x="4645507" y="203898"/>
                  </a:lnTo>
                  <a:lnTo>
                    <a:pt x="4630521" y="126580"/>
                  </a:lnTo>
                  <a:lnTo>
                    <a:pt x="4629950" y="123609"/>
                  </a:lnTo>
                  <a:lnTo>
                    <a:pt x="4637214" y="120726"/>
                  </a:lnTo>
                  <a:lnTo>
                    <a:pt x="4644009" y="117030"/>
                  </a:lnTo>
                  <a:lnTo>
                    <a:pt x="4650333" y="112471"/>
                  </a:lnTo>
                  <a:lnTo>
                    <a:pt x="4655832" y="107403"/>
                  </a:lnTo>
                  <a:lnTo>
                    <a:pt x="4826063" y="235712"/>
                  </a:lnTo>
                  <a:lnTo>
                    <a:pt x="4822456" y="242976"/>
                  </a:lnTo>
                  <a:lnTo>
                    <a:pt x="4819815" y="250685"/>
                  </a:lnTo>
                  <a:lnTo>
                    <a:pt x="4818202" y="258787"/>
                  </a:lnTo>
                  <a:lnTo>
                    <a:pt x="4817643" y="267195"/>
                  </a:lnTo>
                  <a:lnTo>
                    <a:pt x="4822634" y="291820"/>
                  </a:lnTo>
                  <a:lnTo>
                    <a:pt x="4836223" y="311937"/>
                  </a:lnTo>
                  <a:lnTo>
                    <a:pt x="4856391" y="325513"/>
                  </a:lnTo>
                  <a:lnTo>
                    <a:pt x="4881105" y="330492"/>
                  </a:lnTo>
                  <a:lnTo>
                    <a:pt x="4905794" y="325513"/>
                  </a:lnTo>
                  <a:lnTo>
                    <a:pt x="4925911" y="311937"/>
                  </a:lnTo>
                  <a:lnTo>
                    <a:pt x="4939449" y="291820"/>
                  </a:lnTo>
                  <a:lnTo>
                    <a:pt x="4944402" y="267195"/>
                  </a:lnTo>
                  <a:close/>
                </a:path>
                <a:path w="10412730" h="330834">
                  <a:moveTo>
                    <a:pt x="6160808" y="44310"/>
                  </a:moveTo>
                  <a:lnTo>
                    <a:pt x="6073559" y="44310"/>
                  </a:lnTo>
                  <a:lnTo>
                    <a:pt x="6024042" y="216154"/>
                  </a:lnTo>
                  <a:lnTo>
                    <a:pt x="6022708" y="216154"/>
                  </a:lnTo>
                  <a:lnTo>
                    <a:pt x="5972213" y="44310"/>
                  </a:lnTo>
                  <a:lnTo>
                    <a:pt x="5885142" y="44310"/>
                  </a:lnTo>
                  <a:lnTo>
                    <a:pt x="5885142" y="286321"/>
                  </a:lnTo>
                  <a:lnTo>
                    <a:pt x="5943092" y="286321"/>
                  </a:lnTo>
                  <a:lnTo>
                    <a:pt x="5943092" y="181190"/>
                  </a:lnTo>
                  <a:lnTo>
                    <a:pt x="5941136" y="133032"/>
                  </a:lnTo>
                  <a:lnTo>
                    <a:pt x="5939612" y="112001"/>
                  </a:lnTo>
                  <a:lnTo>
                    <a:pt x="5941098" y="112001"/>
                  </a:lnTo>
                  <a:lnTo>
                    <a:pt x="5990602" y="286334"/>
                  </a:lnTo>
                  <a:lnTo>
                    <a:pt x="6052883" y="286334"/>
                  </a:lnTo>
                  <a:lnTo>
                    <a:pt x="6101715" y="112344"/>
                  </a:lnTo>
                  <a:lnTo>
                    <a:pt x="6103201" y="112344"/>
                  </a:lnTo>
                  <a:lnTo>
                    <a:pt x="6101207" y="154978"/>
                  </a:lnTo>
                  <a:lnTo>
                    <a:pt x="6100711" y="174701"/>
                  </a:lnTo>
                  <a:lnTo>
                    <a:pt x="6100711" y="286359"/>
                  </a:lnTo>
                  <a:lnTo>
                    <a:pt x="6160808" y="286359"/>
                  </a:lnTo>
                  <a:lnTo>
                    <a:pt x="6160808" y="44310"/>
                  </a:lnTo>
                  <a:close/>
                </a:path>
                <a:path w="10412730" h="330834">
                  <a:moveTo>
                    <a:pt x="10412501" y="176339"/>
                  </a:moveTo>
                  <a:lnTo>
                    <a:pt x="6807200" y="176339"/>
                  </a:lnTo>
                  <a:lnTo>
                    <a:pt x="6807200" y="202603"/>
                  </a:lnTo>
                  <a:lnTo>
                    <a:pt x="10412501" y="202603"/>
                  </a:lnTo>
                  <a:lnTo>
                    <a:pt x="10412501" y="176339"/>
                  </a:lnTo>
                  <a:close/>
                </a:path>
              </a:pathLst>
            </a:custGeom>
            <a:solidFill>
              <a:srgbClr val="FEF7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280160" y="2377440"/>
            <a:ext cx="7315200" cy="4114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Harm reduction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280160" y="2862072"/>
            <a:ext cx="6035040" cy="329184"/>
          </a:xfrm>
          <a:prstGeom prst="roundRect">
            <a:avLst>
              <a:gd name="adj" fmla="val 50000"/>
            </a:avLst>
          </a:prstGeom>
          <a:solidFill>
            <a:srgbClr val="EEF1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6" name="Rounded Rectangle 15"/>
          <p:cNvSpPr/>
          <p:nvPr/>
        </p:nvSpPr>
        <p:spPr>
          <a:xfrm>
            <a:off x="1280160" y="2862072"/>
            <a:ext cx="3946916" cy="329184"/>
          </a:xfrm>
          <a:prstGeom prst="roundRect">
            <a:avLst>
              <a:gd name="adj" fmla="val 50000"/>
            </a:avLst>
          </a:prstGeom>
          <a:solidFill>
            <a:srgbClr val="208A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7" name="TextBox 16"/>
          <p:cNvSpPr txBox="1"/>
          <p:nvPr/>
        </p:nvSpPr>
        <p:spPr>
          <a:xfrm>
            <a:off x="7452360" y="2807208"/>
            <a:ext cx="1097280" cy="4114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65.4%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3474720"/>
            <a:ext cx="7315200" cy="4114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Lived and living experience engagement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280160" y="3959352"/>
            <a:ext cx="6035040" cy="329184"/>
          </a:xfrm>
          <a:prstGeom prst="roundRect">
            <a:avLst>
              <a:gd name="adj" fmla="val 50000"/>
            </a:avLst>
          </a:prstGeom>
          <a:solidFill>
            <a:srgbClr val="EEF1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0" name="Rounded Rectangle 19"/>
          <p:cNvSpPr/>
          <p:nvPr/>
        </p:nvSpPr>
        <p:spPr>
          <a:xfrm>
            <a:off x="1280160" y="3959352"/>
            <a:ext cx="3017520" cy="329184"/>
          </a:xfrm>
          <a:prstGeom prst="roundRect">
            <a:avLst>
              <a:gd name="adj" fmla="val 50000"/>
            </a:avLst>
          </a:prstGeom>
          <a:solidFill>
            <a:srgbClr val="208A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1" name="TextBox 20"/>
          <p:cNvSpPr txBox="1"/>
          <p:nvPr/>
        </p:nvSpPr>
        <p:spPr>
          <a:xfrm>
            <a:off x="7452360" y="3904487"/>
            <a:ext cx="1097280" cy="4114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50.0%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0160" y="4572000"/>
            <a:ext cx="7315200" cy="4114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Policy research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280160" y="5056631"/>
            <a:ext cx="6035040" cy="329184"/>
          </a:xfrm>
          <a:prstGeom prst="roundRect">
            <a:avLst>
              <a:gd name="adj" fmla="val 50000"/>
            </a:avLst>
          </a:prstGeom>
          <a:solidFill>
            <a:srgbClr val="EEF1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4" name="Rounded Rectangle 23"/>
          <p:cNvSpPr/>
          <p:nvPr/>
        </p:nvSpPr>
        <p:spPr>
          <a:xfrm>
            <a:off x="1280160" y="5056631"/>
            <a:ext cx="2788188" cy="329184"/>
          </a:xfrm>
          <a:prstGeom prst="roundRect">
            <a:avLst>
              <a:gd name="adj" fmla="val 50000"/>
            </a:avLst>
          </a:prstGeom>
          <a:solidFill>
            <a:srgbClr val="208A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5" name="TextBox 24"/>
          <p:cNvSpPr txBox="1"/>
          <p:nvPr/>
        </p:nvSpPr>
        <p:spPr>
          <a:xfrm>
            <a:off x="7452360" y="5001768"/>
            <a:ext cx="1097280" cy="4114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46.2%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80160" y="5669280"/>
            <a:ext cx="7315200" cy="4114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Primary care and integrated care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280160" y="6153912"/>
            <a:ext cx="6035040" cy="329184"/>
          </a:xfrm>
          <a:prstGeom prst="roundRect">
            <a:avLst>
              <a:gd name="adj" fmla="val 50000"/>
            </a:avLst>
          </a:prstGeom>
          <a:solidFill>
            <a:srgbClr val="EEF1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8" name="Rounded Rectangle 27"/>
          <p:cNvSpPr/>
          <p:nvPr/>
        </p:nvSpPr>
        <p:spPr>
          <a:xfrm>
            <a:off x="1280160" y="6153912"/>
            <a:ext cx="929396" cy="329184"/>
          </a:xfrm>
          <a:prstGeom prst="roundRect">
            <a:avLst>
              <a:gd name="adj" fmla="val 50000"/>
            </a:avLst>
          </a:prstGeom>
          <a:solidFill>
            <a:srgbClr val="208A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9" name="TextBox 28"/>
          <p:cNvSpPr txBox="1"/>
          <p:nvPr/>
        </p:nvSpPr>
        <p:spPr>
          <a:xfrm>
            <a:off x="7452360" y="6099048"/>
            <a:ext cx="1097280" cy="4114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15.4%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601200" y="2377440"/>
            <a:ext cx="7315200" cy="4114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Prevention and early intervention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01200" y="2862072"/>
            <a:ext cx="6035040" cy="329184"/>
          </a:xfrm>
          <a:prstGeom prst="roundRect">
            <a:avLst>
              <a:gd name="adj" fmla="val 50000"/>
            </a:avLst>
          </a:prstGeom>
          <a:solidFill>
            <a:srgbClr val="EEF1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2" name="Rounded Rectangle 31"/>
          <p:cNvSpPr/>
          <p:nvPr/>
        </p:nvSpPr>
        <p:spPr>
          <a:xfrm>
            <a:off x="9601200" y="2862072"/>
            <a:ext cx="4411614" cy="329184"/>
          </a:xfrm>
          <a:prstGeom prst="roundRect">
            <a:avLst>
              <a:gd name="adj" fmla="val 50000"/>
            </a:avLst>
          </a:prstGeom>
          <a:solidFill>
            <a:srgbClr val="0F2D83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3" name="TextBox 32"/>
          <p:cNvSpPr txBox="1"/>
          <p:nvPr/>
        </p:nvSpPr>
        <p:spPr>
          <a:xfrm>
            <a:off x="15773400" y="2807208"/>
            <a:ext cx="1097280" cy="4114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73.1%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601200" y="3474720"/>
            <a:ext cx="7315200" cy="4114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Treatment and recovery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601200" y="3959352"/>
            <a:ext cx="6035040" cy="329184"/>
          </a:xfrm>
          <a:prstGeom prst="roundRect">
            <a:avLst>
              <a:gd name="adj" fmla="val 50000"/>
            </a:avLst>
          </a:prstGeom>
          <a:solidFill>
            <a:srgbClr val="EEF1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6" name="Rounded Rectangle 35"/>
          <p:cNvSpPr/>
          <p:nvPr/>
        </p:nvSpPr>
        <p:spPr>
          <a:xfrm>
            <a:off x="9601200" y="3959352"/>
            <a:ext cx="4176247" cy="329184"/>
          </a:xfrm>
          <a:prstGeom prst="roundRect">
            <a:avLst>
              <a:gd name="adj" fmla="val 50000"/>
            </a:avLst>
          </a:prstGeom>
          <a:solidFill>
            <a:srgbClr val="0F2D83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7" name="TextBox 36"/>
          <p:cNvSpPr txBox="1"/>
          <p:nvPr/>
        </p:nvSpPr>
        <p:spPr>
          <a:xfrm>
            <a:off x="15773400" y="3904487"/>
            <a:ext cx="1097280" cy="4114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69.2%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01200" y="4572000"/>
            <a:ext cx="7315200" cy="4114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Indigenous health and Indigenous-led research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601200" y="5056631"/>
            <a:ext cx="6035040" cy="329184"/>
          </a:xfrm>
          <a:prstGeom prst="roundRect">
            <a:avLst>
              <a:gd name="adj" fmla="val 50000"/>
            </a:avLst>
          </a:prstGeom>
          <a:solidFill>
            <a:srgbClr val="EEF1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0" name="Rounded Rectangle 39"/>
          <p:cNvSpPr/>
          <p:nvPr/>
        </p:nvSpPr>
        <p:spPr>
          <a:xfrm>
            <a:off x="9601200" y="5056631"/>
            <a:ext cx="4176247" cy="329184"/>
          </a:xfrm>
          <a:prstGeom prst="roundRect">
            <a:avLst>
              <a:gd name="adj" fmla="val 50000"/>
            </a:avLst>
          </a:prstGeom>
          <a:solidFill>
            <a:srgbClr val="0F2D83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1" name="TextBox 40"/>
          <p:cNvSpPr txBox="1"/>
          <p:nvPr/>
        </p:nvSpPr>
        <p:spPr>
          <a:xfrm>
            <a:off x="15773400" y="5001768"/>
            <a:ext cx="1097280" cy="4114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69.2%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601200" y="5669280"/>
            <a:ext cx="7315200" cy="4114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Primary care and integrated care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601200" y="6153912"/>
            <a:ext cx="6035040" cy="329184"/>
          </a:xfrm>
          <a:prstGeom prst="roundRect">
            <a:avLst>
              <a:gd name="adj" fmla="val 50000"/>
            </a:avLst>
          </a:prstGeom>
          <a:solidFill>
            <a:srgbClr val="EEF1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4" name="Rounded Rectangle 43"/>
          <p:cNvSpPr/>
          <p:nvPr/>
        </p:nvSpPr>
        <p:spPr>
          <a:xfrm>
            <a:off x="9601200" y="6153912"/>
            <a:ext cx="3482218" cy="329184"/>
          </a:xfrm>
          <a:prstGeom prst="roundRect">
            <a:avLst>
              <a:gd name="adj" fmla="val 50000"/>
            </a:avLst>
          </a:prstGeom>
          <a:solidFill>
            <a:srgbClr val="0F2D83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5" name="TextBox 44"/>
          <p:cNvSpPr txBox="1"/>
          <p:nvPr/>
        </p:nvSpPr>
        <p:spPr>
          <a:xfrm>
            <a:off x="15773400" y="6099048"/>
            <a:ext cx="1097280" cy="4114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57.7%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280160" y="6949440"/>
            <a:ext cx="15727680" cy="1600200"/>
          </a:xfrm>
          <a:prstGeom prst="roundRect">
            <a:avLst>
              <a:gd name="adj" fmla="val 12000"/>
            </a:avLst>
          </a:prstGeom>
          <a:solidFill>
            <a:srgbClr val="D9E1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7" name="TextBox 46"/>
          <p:cNvSpPr txBox="1"/>
          <p:nvPr/>
        </p:nvSpPr>
        <p:spPr>
          <a:xfrm>
            <a:off x="1645920" y="7132320"/>
            <a:ext cx="14996159" cy="12801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Largest gap: primary care and integrated care. 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Only 15.4% see it as a strength, while 57.7% say Canada could improve. Prevention and early intervention, treatment and recovery, and Indigenous-led research also show large gaps.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80160" y="685800"/>
            <a:ext cx="15544800" cy="1463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pc="0" dirty="0">
                <a:solidFill>
                  <a:srgbClr val="0F2D83"/>
                </a:solidFill>
                <a:latin typeface="Calibri"/>
                <a:cs typeface="Calibri"/>
              </a:rPr>
              <a:t>Priorities for the next five years</a:t>
            </a:r>
          </a:p>
          <a:p>
            <a:pPr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4A5A8C"/>
                </a:solidFill>
                <a:latin typeface="Calibri"/>
                <a:cs typeface="Calibri"/>
              </a:rPr>
              <a:t>Top national research </a:t>
            </a:r>
            <a:r>
              <a:rPr lang="en-US" sz="2400" spc="0" dirty="0" smtClean="0">
                <a:solidFill>
                  <a:srgbClr val="4A5A8C"/>
                </a:solidFill>
                <a:latin typeface="Calibri"/>
                <a:cs typeface="Calibri"/>
              </a:rPr>
              <a:t>priorities</a:t>
            </a:r>
            <a:endParaRPr lang="en-US" sz="2400" spc="0" dirty="0">
              <a:solidFill>
                <a:srgbClr val="4A5A8C"/>
              </a:solidFill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8983980"/>
            <a:ext cx="18288000" cy="1303020"/>
            <a:chOff x="0" y="8983980"/>
            <a:chExt cx="18288000" cy="13030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83980"/>
              <a:ext cx="18288000" cy="13030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12600" y="9757219"/>
              <a:ext cx="1204447" cy="1818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75763" y="9400243"/>
              <a:ext cx="192357" cy="24885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23715" y="9403739"/>
              <a:ext cx="207444" cy="24202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472149" y="9403739"/>
              <a:ext cx="66040" cy="242570"/>
            </a:xfrm>
            <a:custGeom>
              <a:avLst/>
              <a:gdLst/>
              <a:ahLst/>
              <a:cxnLst/>
              <a:rect l="l" t="t" r="r" b="b"/>
              <a:pathLst>
                <a:path w="66040" h="242570">
                  <a:moveTo>
                    <a:pt x="65716" y="242040"/>
                  </a:moveTo>
                  <a:lnTo>
                    <a:pt x="0" y="242040"/>
                  </a:lnTo>
                  <a:lnTo>
                    <a:pt x="0" y="0"/>
                  </a:lnTo>
                  <a:lnTo>
                    <a:pt x="65716" y="0"/>
                  </a:lnTo>
                  <a:lnTo>
                    <a:pt x="65716" y="242040"/>
                  </a:lnTo>
                  <a:close/>
                </a:path>
              </a:pathLst>
            </a:custGeom>
            <a:solidFill>
              <a:srgbClr val="FEF7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97921" y="9400243"/>
              <a:ext cx="169544" cy="24884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938689" y="9359429"/>
              <a:ext cx="10412730" cy="330835"/>
            </a:xfrm>
            <a:custGeom>
              <a:avLst/>
              <a:gdLst/>
              <a:ahLst/>
              <a:cxnLst/>
              <a:rect l="l" t="t" r="r" b="b"/>
              <a:pathLst>
                <a:path w="10412730" h="330834">
                  <a:moveTo>
                    <a:pt x="3605301" y="176339"/>
                  </a:moveTo>
                  <a:lnTo>
                    <a:pt x="0" y="176339"/>
                  </a:lnTo>
                  <a:lnTo>
                    <a:pt x="0" y="202603"/>
                  </a:lnTo>
                  <a:lnTo>
                    <a:pt x="3605301" y="202603"/>
                  </a:lnTo>
                  <a:lnTo>
                    <a:pt x="3605301" y="176339"/>
                  </a:lnTo>
                  <a:close/>
                </a:path>
                <a:path w="10412730" h="330834">
                  <a:moveTo>
                    <a:pt x="4944402" y="267195"/>
                  </a:moveTo>
                  <a:lnTo>
                    <a:pt x="4939423" y="242570"/>
                  </a:lnTo>
                  <a:lnTo>
                    <a:pt x="4926393" y="223253"/>
                  </a:lnTo>
                  <a:lnTo>
                    <a:pt x="4925847" y="222440"/>
                  </a:lnTo>
                  <a:lnTo>
                    <a:pt x="4905730" y="208876"/>
                  </a:lnTo>
                  <a:lnTo>
                    <a:pt x="4881867" y="204050"/>
                  </a:lnTo>
                  <a:lnTo>
                    <a:pt x="4881219" y="203898"/>
                  </a:lnTo>
                  <a:lnTo>
                    <a:pt x="4867948" y="205244"/>
                  </a:lnTo>
                  <a:lnTo>
                    <a:pt x="4855807" y="209080"/>
                  </a:lnTo>
                  <a:lnTo>
                    <a:pt x="4844897" y="215163"/>
                  </a:lnTo>
                  <a:lnTo>
                    <a:pt x="4835499" y="223253"/>
                  </a:lnTo>
                  <a:lnTo>
                    <a:pt x="4681791" y="107403"/>
                  </a:lnTo>
                  <a:lnTo>
                    <a:pt x="4675175" y="102425"/>
                  </a:lnTo>
                  <a:lnTo>
                    <a:pt x="4665256" y="94945"/>
                  </a:lnTo>
                  <a:lnTo>
                    <a:pt x="4668799" y="87680"/>
                  </a:lnTo>
                  <a:lnTo>
                    <a:pt x="4671453" y="79946"/>
                  </a:lnTo>
                  <a:lnTo>
                    <a:pt x="4672838" y="73113"/>
                  </a:lnTo>
                  <a:lnTo>
                    <a:pt x="4673104" y="71793"/>
                  </a:lnTo>
                  <a:lnTo>
                    <a:pt x="4673409" y="67348"/>
                  </a:lnTo>
                  <a:lnTo>
                    <a:pt x="4673663" y="63436"/>
                  </a:lnTo>
                  <a:lnTo>
                    <a:pt x="4673676" y="63284"/>
                  </a:lnTo>
                  <a:lnTo>
                    <a:pt x="4668698" y="38684"/>
                  </a:lnTo>
                  <a:lnTo>
                    <a:pt x="4655109" y="18554"/>
                  </a:lnTo>
                  <a:lnTo>
                    <a:pt x="4634941" y="4978"/>
                  </a:lnTo>
                  <a:lnTo>
                    <a:pt x="4610392" y="38"/>
                  </a:lnTo>
                  <a:lnTo>
                    <a:pt x="4610392" y="63284"/>
                  </a:lnTo>
                  <a:lnTo>
                    <a:pt x="4610392" y="63436"/>
                  </a:lnTo>
                  <a:lnTo>
                    <a:pt x="4610239" y="63436"/>
                  </a:lnTo>
                  <a:lnTo>
                    <a:pt x="4610239" y="63284"/>
                  </a:lnTo>
                  <a:lnTo>
                    <a:pt x="4610392" y="63284"/>
                  </a:lnTo>
                  <a:lnTo>
                    <a:pt x="4610392" y="38"/>
                  </a:lnTo>
                  <a:lnTo>
                    <a:pt x="4567504" y="16662"/>
                  </a:lnTo>
                  <a:lnTo>
                    <a:pt x="4547247" y="57531"/>
                  </a:lnTo>
                  <a:lnTo>
                    <a:pt x="4252125" y="67348"/>
                  </a:lnTo>
                  <a:lnTo>
                    <a:pt x="4244835" y="46075"/>
                  </a:lnTo>
                  <a:lnTo>
                    <a:pt x="4230967" y="29070"/>
                  </a:lnTo>
                  <a:lnTo>
                    <a:pt x="4212006" y="17805"/>
                  </a:lnTo>
                  <a:lnTo>
                    <a:pt x="4189463" y="13716"/>
                  </a:lnTo>
                  <a:lnTo>
                    <a:pt x="4165422" y="18554"/>
                  </a:lnTo>
                  <a:lnTo>
                    <a:pt x="4165015" y="18554"/>
                  </a:lnTo>
                  <a:lnTo>
                    <a:pt x="4144721" y="32207"/>
                  </a:lnTo>
                  <a:lnTo>
                    <a:pt x="4131157" y="52311"/>
                  </a:lnTo>
                  <a:lnTo>
                    <a:pt x="4126179" y="77000"/>
                  </a:lnTo>
                  <a:lnTo>
                    <a:pt x="4131157" y="101688"/>
                  </a:lnTo>
                  <a:lnTo>
                    <a:pt x="4144734" y="121805"/>
                  </a:lnTo>
                  <a:lnTo>
                    <a:pt x="4164850" y="135343"/>
                  </a:lnTo>
                  <a:lnTo>
                    <a:pt x="4189476" y="140296"/>
                  </a:lnTo>
                  <a:lnTo>
                    <a:pt x="4212869" y="135851"/>
                  </a:lnTo>
                  <a:lnTo>
                    <a:pt x="4230154" y="125018"/>
                  </a:lnTo>
                  <a:lnTo>
                    <a:pt x="4232376" y="123609"/>
                  </a:lnTo>
                  <a:lnTo>
                    <a:pt x="4246156" y="105448"/>
                  </a:lnTo>
                  <a:lnTo>
                    <a:pt x="4252633" y="82931"/>
                  </a:lnTo>
                  <a:lnTo>
                    <a:pt x="4547755" y="73113"/>
                  </a:lnTo>
                  <a:lnTo>
                    <a:pt x="4548530" y="78740"/>
                  </a:lnTo>
                  <a:lnTo>
                    <a:pt x="4550245" y="84035"/>
                  </a:lnTo>
                  <a:lnTo>
                    <a:pt x="4552429" y="89014"/>
                  </a:lnTo>
                  <a:lnTo>
                    <a:pt x="4449851" y="150901"/>
                  </a:lnTo>
                  <a:lnTo>
                    <a:pt x="4440161" y="140881"/>
                  </a:lnTo>
                  <a:lnTo>
                    <a:pt x="4428401" y="133273"/>
                  </a:lnTo>
                  <a:lnTo>
                    <a:pt x="4414977" y="128435"/>
                  </a:lnTo>
                  <a:lnTo>
                    <a:pt x="4400283" y="126746"/>
                  </a:lnTo>
                  <a:lnTo>
                    <a:pt x="4375658" y="131699"/>
                  </a:lnTo>
                  <a:lnTo>
                    <a:pt x="4355541" y="145237"/>
                  </a:lnTo>
                  <a:lnTo>
                    <a:pt x="4341965" y="165354"/>
                  </a:lnTo>
                  <a:lnTo>
                    <a:pt x="4336986" y="190042"/>
                  </a:lnTo>
                  <a:lnTo>
                    <a:pt x="4341952" y="214668"/>
                  </a:lnTo>
                  <a:lnTo>
                    <a:pt x="4375632" y="248361"/>
                  </a:lnTo>
                  <a:lnTo>
                    <a:pt x="4400283" y="253339"/>
                  </a:lnTo>
                  <a:lnTo>
                    <a:pt x="4424908" y="248361"/>
                  </a:lnTo>
                  <a:lnTo>
                    <a:pt x="4445038" y="234784"/>
                  </a:lnTo>
                  <a:lnTo>
                    <a:pt x="4458614" y="214668"/>
                  </a:lnTo>
                  <a:lnTo>
                    <a:pt x="4463593" y="190042"/>
                  </a:lnTo>
                  <a:lnTo>
                    <a:pt x="4463237" y="183235"/>
                  </a:lnTo>
                  <a:lnTo>
                    <a:pt x="4462208" y="176657"/>
                  </a:lnTo>
                  <a:lnTo>
                    <a:pt x="4460494" y="170332"/>
                  </a:lnTo>
                  <a:lnTo>
                    <a:pt x="4458144" y="164312"/>
                  </a:lnTo>
                  <a:lnTo>
                    <a:pt x="4480318" y="150901"/>
                  </a:lnTo>
                  <a:lnTo>
                    <a:pt x="4560557" y="102425"/>
                  </a:lnTo>
                  <a:lnTo>
                    <a:pt x="4570349" y="112471"/>
                  </a:lnTo>
                  <a:lnTo>
                    <a:pt x="4582147" y="120142"/>
                  </a:lnTo>
                  <a:lnTo>
                    <a:pt x="4595596" y="125018"/>
                  </a:lnTo>
                  <a:lnTo>
                    <a:pt x="4610303" y="126746"/>
                  </a:lnTo>
                  <a:lnTo>
                    <a:pt x="4613249" y="126746"/>
                  </a:lnTo>
                  <a:lnTo>
                    <a:pt x="4614659" y="126580"/>
                  </a:lnTo>
                  <a:lnTo>
                    <a:pt x="4614697" y="126746"/>
                  </a:lnTo>
                  <a:lnTo>
                    <a:pt x="4630102" y="207022"/>
                  </a:lnTo>
                  <a:lnTo>
                    <a:pt x="4612627" y="215963"/>
                  </a:lnTo>
                  <a:lnTo>
                    <a:pt x="4598809" y="229692"/>
                  </a:lnTo>
                  <a:lnTo>
                    <a:pt x="4589716" y="247116"/>
                  </a:lnTo>
                  <a:lnTo>
                    <a:pt x="4586440" y="267195"/>
                  </a:lnTo>
                  <a:lnTo>
                    <a:pt x="4591418" y="291820"/>
                  </a:lnTo>
                  <a:lnTo>
                    <a:pt x="4604994" y="311937"/>
                  </a:lnTo>
                  <a:lnTo>
                    <a:pt x="4625124" y="325513"/>
                  </a:lnTo>
                  <a:lnTo>
                    <a:pt x="4649749" y="330492"/>
                  </a:lnTo>
                  <a:lnTo>
                    <a:pt x="4674374" y="325513"/>
                  </a:lnTo>
                  <a:lnTo>
                    <a:pt x="4694491" y="311937"/>
                  </a:lnTo>
                  <a:lnTo>
                    <a:pt x="4708068" y="291820"/>
                  </a:lnTo>
                  <a:lnTo>
                    <a:pt x="4713046" y="267195"/>
                  </a:lnTo>
                  <a:lnTo>
                    <a:pt x="4708093" y="242570"/>
                  </a:lnTo>
                  <a:lnTo>
                    <a:pt x="4694555" y="222440"/>
                  </a:lnTo>
                  <a:lnTo>
                    <a:pt x="4674438" y="208876"/>
                  </a:lnTo>
                  <a:lnTo>
                    <a:pt x="4650511" y="204050"/>
                  </a:lnTo>
                  <a:lnTo>
                    <a:pt x="4649749" y="203898"/>
                  </a:lnTo>
                  <a:lnTo>
                    <a:pt x="4646942" y="203898"/>
                  </a:lnTo>
                  <a:lnTo>
                    <a:pt x="4645533" y="204050"/>
                  </a:lnTo>
                  <a:lnTo>
                    <a:pt x="4645507" y="203898"/>
                  </a:lnTo>
                  <a:lnTo>
                    <a:pt x="4630521" y="126580"/>
                  </a:lnTo>
                  <a:lnTo>
                    <a:pt x="4629950" y="123609"/>
                  </a:lnTo>
                  <a:lnTo>
                    <a:pt x="4637214" y="120726"/>
                  </a:lnTo>
                  <a:lnTo>
                    <a:pt x="4644009" y="117030"/>
                  </a:lnTo>
                  <a:lnTo>
                    <a:pt x="4650333" y="112471"/>
                  </a:lnTo>
                  <a:lnTo>
                    <a:pt x="4655832" y="107403"/>
                  </a:lnTo>
                  <a:lnTo>
                    <a:pt x="4826063" y="235712"/>
                  </a:lnTo>
                  <a:lnTo>
                    <a:pt x="4822456" y="242976"/>
                  </a:lnTo>
                  <a:lnTo>
                    <a:pt x="4819815" y="250685"/>
                  </a:lnTo>
                  <a:lnTo>
                    <a:pt x="4818202" y="258787"/>
                  </a:lnTo>
                  <a:lnTo>
                    <a:pt x="4817643" y="267195"/>
                  </a:lnTo>
                  <a:lnTo>
                    <a:pt x="4822634" y="291820"/>
                  </a:lnTo>
                  <a:lnTo>
                    <a:pt x="4836223" y="311937"/>
                  </a:lnTo>
                  <a:lnTo>
                    <a:pt x="4856391" y="325513"/>
                  </a:lnTo>
                  <a:lnTo>
                    <a:pt x="4881105" y="330492"/>
                  </a:lnTo>
                  <a:lnTo>
                    <a:pt x="4905794" y="325513"/>
                  </a:lnTo>
                  <a:lnTo>
                    <a:pt x="4925911" y="311937"/>
                  </a:lnTo>
                  <a:lnTo>
                    <a:pt x="4939449" y="291820"/>
                  </a:lnTo>
                  <a:lnTo>
                    <a:pt x="4944402" y="267195"/>
                  </a:lnTo>
                  <a:close/>
                </a:path>
                <a:path w="10412730" h="330834">
                  <a:moveTo>
                    <a:pt x="6160808" y="44310"/>
                  </a:moveTo>
                  <a:lnTo>
                    <a:pt x="6073559" y="44310"/>
                  </a:lnTo>
                  <a:lnTo>
                    <a:pt x="6024042" y="216154"/>
                  </a:lnTo>
                  <a:lnTo>
                    <a:pt x="6022708" y="216154"/>
                  </a:lnTo>
                  <a:lnTo>
                    <a:pt x="5972213" y="44310"/>
                  </a:lnTo>
                  <a:lnTo>
                    <a:pt x="5885142" y="44310"/>
                  </a:lnTo>
                  <a:lnTo>
                    <a:pt x="5885142" y="286321"/>
                  </a:lnTo>
                  <a:lnTo>
                    <a:pt x="5943092" y="286321"/>
                  </a:lnTo>
                  <a:lnTo>
                    <a:pt x="5943092" y="181190"/>
                  </a:lnTo>
                  <a:lnTo>
                    <a:pt x="5941136" y="133032"/>
                  </a:lnTo>
                  <a:lnTo>
                    <a:pt x="5939612" y="112001"/>
                  </a:lnTo>
                  <a:lnTo>
                    <a:pt x="5941098" y="112001"/>
                  </a:lnTo>
                  <a:lnTo>
                    <a:pt x="5990602" y="286334"/>
                  </a:lnTo>
                  <a:lnTo>
                    <a:pt x="6052883" y="286334"/>
                  </a:lnTo>
                  <a:lnTo>
                    <a:pt x="6101715" y="112344"/>
                  </a:lnTo>
                  <a:lnTo>
                    <a:pt x="6103201" y="112344"/>
                  </a:lnTo>
                  <a:lnTo>
                    <a:pt x="6101207" y="154978"/>
                  </a:lnTo>
                  <a:lnTo>
                    <a:pt x="6100711" y="174701"/>
                  </a:lnTo>
                  <a:lnTo>
                    <a:pt x="6100711" y="286359"/>
                  </a:lnTo>
                  <a:lnTo>
                    <a:pt x="6160808" y="286359"/>
                  </a:lnTo>
                  <a:lnTo>
                    <a:pt x="6160808" y="44310"/>
                  </a:lnTo>
                  <a:close/>
                </a:path>
                <a:path w="10412730" h="330834">
                  <a:moveTo>
                    <a:pt x="10412501" y="176339"/>
                  </a:moveTo>
                  <a:lnTo>
                    <a:pt x="6807200" y="176339"/>
                  </a:lnTo>
                  <a:lnTo>
                    <a:pt x="6807200" y="202603"/>
                  </a:lnTo>
                  <a:lnTo>
                    <a:pt x="10412501" y="202603"/>
                  </a:lnTo>
                  <a:lnTo>
                    <a:pt x="10412501" y="176339"/>
                  </a:lnTo>
                  <a:close/>
                </a:path>
              </a:pathLst>
            </a:custGeom>
            <a:solidFill>
              <a:srgbClr val="FEF7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3" name="Char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125223"/>
              </p:ext>
            </p:extLst>
          </p:nvPr>
        </p:nvGraphicFramePr>
        <p:xfrm>
          <a:off x="1280160" y="2331588"/>
          <a:ext cx="9144000" cy="6446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10881360" y="2560320"/>
            <a:ext cx="6126480" cy="2194560"/>
          </a:xfrm>
          <a:prstGeom prst="roundRect">
            <a:avLst>
              <a:gd name="adj" fmla="val 8000"/>
            </a:avLst>
          </a:prstGeom>
          <a:solidFill>
            <a:srgbClr val="D9E1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5" name="TextBox 14"/>
          <p:cNvSpPr txBox="1"/>
          <p:nvPr/>
        </p:nvSpPr>
        <p:spPr>
          <a:xfrm>
            <a:off x="11247120" y="2788920"/>
            <a:ext cx="5394960" cy="17373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208AB8"/>
                </a:solidFill>
                <a:latin typeface="Calibri"/>
                <a:cs typeface="Calibri"/>
              </a:rPr>
              <a:t>NODE LEVEL</a:t>
            </a:r>
          </a:p>
          <a:p>
            <a:pPr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Treatment and recovery and health systems, services and policy tied for first at 50.0%.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881360" y="5029200"/>
            <a:ext cx="6126480" cy="3520440"/>
          </a:xfrm>
          <a:prstGeom prst="roundRect">
            <a:avLst>
              <a:gd name="adj" fmla="val 8000"/>
            </a:avLst>
          </a:prstGeom>
          <a:solidFill>
            <a:srgbClr val="EEF1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7" name="TextBox 16"/>
          <p:cNvSpPr txBox="1"/>
          <p:nvPr/>
        </p:nvSpPr>
        <p:spPr>
          <a:xfrm>
            <a:off x="11247120" y="5257800"/>
            <a:ext cx="5394960" cy="30632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208AB8"/>
                </a:solidFill>
                <a:latin typeface="Calibri"/>
                <a:cs typeface="Calibri"/>
              </a:rPr>
              <a:t>KNOWLEDGE TRANSLATION GAP</a:t>
            </a:r>
          </a:p>
          <a:p>
            <a:pPr>
              <a:lnSpc>
                <a:spcPct val="10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50.0%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 national  vs  </a:t>
            </a: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26.9%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 Node-level</a:t>
            </a:r>
          </a:p>
          <a:p>
            <a:pPr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i="1" spc="0" dirty="0">
                <a:solidFill>
                  <a:srgbClr val="4A5A8C"/>
                </a:solidFill>
                <a:latin typeface="Calibri"/>
                <a:cs typeface="Calibri"/>
              </a:rPr>
              <a:t>May indicate KT and implementation is seen as needing national coordination; the survey did not ask why priorities differed.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1280160" y="914400"/>
            <a:ext cx="6583680" cy="724204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pc="0" dirty="0">
                <a:solidFill>
                  <a:srgbClr val="0F2D83"/>
                </a:solidFill>
                <a:latin typeface="Calibri"/>
                <a:cs typeface="Calibri"/>
              </a:rPr>
              <a:t>Barriers</a:t>
            </a:r>
          </a:p>
          <a:p>
            <a:pPr>
              <a:lnSpc>
                <a:spcPct val="10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A funding problem and an implementation environment problem</a:t>
            </a: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.</a:t>
            </a:r>
            <a:endParaRPr lang="en-US" sz="2400" spc="0" dirty="0">
              <a:solidFill>
                <a:srgbClr val="0F2D83"/>
              </a:solidFill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0" y="8983980"/>
            <a:ext cx="18288000" cy="1303020"/>
            <a:chOff x="0" y="8983980"/>
            <a:chExt cx="18288000" cy="130302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83980"/>
              <a:ext cx="18288000" cy="130302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12600" y="9757219"/>
              <a:ext cx="1204447" cy="18186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75763" y="9400243"/>
              <a:ext cx="192357" cy="24885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23715" y="9403739"/>
              <a:ext cx="207444" cy="24202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472149" y="9403739"/>
              <a:ext cx="66040" cy="242570"/>
            </a:xfrm>
            <a:custGeom>
              <a:avLst/>
              <a:gdLst/>
              <a:ahLst/>
              <a:cxnLst/>
              <a:rect l="l" t="t" r="r" b="b"/>
              <a:pathLst>
                <a:path w="66040" h="242570">
                  <a:moveTo>
                    <a:pt x="65716" y="242040"/>
                  </a:moveTo>
                  <a:lnTo>
                    <a:pt x="0" y="242040"/>
                  </a:lnTo>
                  <a:lnTo>
                    <a:pt x="0" y="0"/>
                  </a:lnTo>
                  <a:lnTo>
                    <a:pt x="65716" y="0"/>
                  </a:lnTo>
                  <a:lnTo>
                    <a:pt x="65716" y="242040"/>
                  </a:lnTo>
                  <a:close/>
                </a:path>
              </a:pathLst>
            </a:custGeom>
            <a:solidFill>
              <a:srgbClr val="FEF7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97921" y="9400243"/>
              <a:ext cx="169544" cy="24884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938689" y="9359429"/>
              <a:ext cx="10412730" cy="330835"/>
            </a:xfrm>
            <a:custGeom>
              <a:avLst/>
              <a:gdLst/>
              <a:ahLst/>
              <a:cxnLst/>
              <a:rect l="l" t="t" r="r" b="b"/>
              <a:pathLst>
                <a:path w="10412730" h="330834">
                  <a:moveTo>
                    <a:pt x="3605301" y="176339"/>
                  </a:moveTo>
                  <a:lnTo>
                    <a:pt x="0" y="176339"/>
                  </a:lnTo>
                  <a:lnTo>
                    <a:pt x="0" y="202603"/>
                  </a:lnTo>
                  <a:lnTo>
                    <a:pt x="3605301" y="202603"/>
                  </a:lnTo>
                  <a:lnTo>
                    <a:pt x="3605301" y="176339"/>
                  </a:lnTo>
                  <a:close/>
                </a:path>
                <a:path w="10412730" h="330834">
                  <a:moveTo>
                    <a:pt x="4944402" y="267195"/>
                  </a:moveTo>
                  <a:lnTo>
                    <a:pt x="4939423" y="242570"/>
                  </a:lnTo>
                  <a:lnTo>
                    <a:pt x="4926393" y="223253"/>
                  </a:lnTo>
                  <a:lnTo>
                    <a:pt x="4925847" y="222440"/>
                  </a:lnTo>
                  <a:lnTo>
                    <a:pt x="4905730" y="208876"/>
                  </a:lnTo>
                  <a:lnTo>
                    <a:pt x="4881867" y="204050"/>
                  </a:lnTo>
                  <a:lnTo>
                    <a:pt x="4881219" y="203898"/>
                  </a:lnTo>
                  <a:lnTo>
                    <a:pt x="4867948" y="205244"/>
                  </a:lnTo>
                  <a:lnTo>
                    <a:pt x="4855807" y="209080"/>
                  </a:lnTo>
                  <a:lnTo>
                    <a:pt x="4844897" y="215163"/>
                  </a:lnTo>
                  <a:lnTo>
                    <a:pt x="4835499" y="223253"/>
                  </a:lnTo>
                  <a:lnTo>
                    <a:pt x="4681791" y="107403"/>
                  </a:lnTo>
                  <a:lnTo>
                    <a:pt x="4675175" y="102425"/>
                  </a:lnTo>
                  <a:lnTo>
                    <a:pt x="4665256" y="94945"/>
                  </a:lnTo>
                  <a:lnTo>
                    <a:pt x="4668799" y="87680"/>
                  </a:lnTo>
                  <a:lnTo>
                    <a:pt x="4671453" y="79946"/>
                  </a:lnTo>
                  <a:lnTo>
                    <a:pt x="4672838" y="73113"/>
                  </a:lnTo>
                  <a:lnTo>
                    <a:pt x="4673104" y="71793"/>
                  </a:lnTo>
                  <a:lnTo>
                    <a:pt x="4673409" y="67348"/>
                  </a:lnTo>
                  <a:lnTo>
                    <a:pt x="4673663" y="63436"/>
                  </a:lnTo>
                  <a:lnTo>
                    <a:pt x="4673676" y="63284"/>
                  </a:lnTo>
                  <a:lnTo>
                    <a:pt x="4668698" y="38684"/>
                  </a:lnTo>
                  <a:lnTo>
                    <a:pt x="4655109" y="18554"/>
                  </a:lnTo>
                  <a:lnTo>
                    <a:pt x="4634941" y="4978"/>
                  </a:lnTo>
                  <a:lnTo>
                    <a:pt x="4610392" y="38"/>
                  </a:lnTo>
                  <a:lnTo>
                    <a:pt x="4610392" y="63284"/>
                  </a:lnTo>
                  <a:lnTo>
                    <a:pt x="4610392" y="63436"/>
                  </a:lnTo>
                  <a:lnTo>
                    <a:pt x="4610239" y="63436"/>
                  </a:lnTo>
                  <a:lnTo>
                    <a:pt x="4610239" y="63284"/>
                  </a:lnTo>
                  <a:lnTo>
                    <a:pt x="4610392" y="63284"/>
                  </a:lnTo>
                  <a:lnTo>
                    <a:pt x="4610392" y="38"/>
                  </a:lnTo>
                  <a:lnTo>
                    <a:pt x="4567504" y="16662"/>
                  </a:lnTo>
                  <a:lnTo>
                    <a:pt x="4547247" y="57531"/>
                  </a:lnTo>
                  <a:lnTo>
                    <a:pt x="4252125" y="67348"/>
                  </a:lnTo>
                  <a:lnTo>
                    <a:pt x="4244835" y="46075"/>
                  </a:lnTo>
                  <a:lnTo>
                    <a:pt x="4230967" y="29070"/>
                  </a:lnTo>
                  <a:lnTo>
                    <a:pt x="4212006" y="17805"/>
                  </a:lnTo>
                  <a:lnTo>
                    <a:pt x="4189463" y="13716"/>
                  </a:lnTo>
                  <a:lnTo>
                    <a:pt x="4165422" y="18554"/>
                  </a:lnTo>
                  <a:lnTo>
                    <a:pt x="4165015" y="18554"/>
                  </a:lnTo>
                  <a:lnTo>
                    <a:pt x="4144721" y="32207"/>
                  </a:lnTo>
                  <a:lnTo>
                    <a:pt x="4131157" y="52311"/>
                  </a:lnTo>
                  <a:lnTo>
                    <a:pt x="4126179" y="77000"/>
                  </a:lnTo>
                  <a:lnTo>
                    <a:pt x="4131157" y="101688"/>
                  </a:lnTo>
                  <a:lnTo>
                    <a:pt x="4144734" y="121805"/>
                  </a:lnTo>
                  <a:lnTo>
                    <a:pt x="4164850" y="135343"/>
                  </a:lnTo>
                  <a:lnTo>
                    <a:pt x="4189476" y="140296"/>
                  </a:lnTo>
                  <a:lnTo>
                    <a:pt x="4212869" y="135851"/>
                  </a:lnTo>
                  <a:lnTo>
                    <a:pt x="4230154" y="125018"/>
                  </a:lnTo>
                  <a:lnTo>
                    <a:pt x="4232376" y="123609"/>
                  </a:lnTo>
                  <a:lnTo>
                    <a:pt x="4246156" y="105448"/>
                  </a:lnTo>
                  <a:lnTo>
                    <a:pt x="4252633" y="82931"/>
                  </a:lnTo>
                  <a:lnTo>
                    <a:pt x="4547755" y="73113"/>
                  </a:lnTo>
                  <a:lnTo>
                    <a:pt x="4548530" y="78740"/>
                  </a:lnTo>
                  <a:lnTo>
                    <a:pt x="4550245" y="84035"/>
                  </a:lnTo>
                  <a:lnTo>
                    <a:pt x="4552429" y="89014"/>
                  </a:lnTo>
                  <a:lnTo>
                    <a:pt x="4449851" y="150901"/>
                  </a:lnTo>
                  <a:lnTo>
                    <a:pt x="4440161" y="140881"/>
                  </a:lnTo>
                  <a:lnTo>
                    <a:pt x="4428401" y="133273"/>
                  </a:lnTo>
                  <a:lnTo>
                    <a:pt x="4414977" y="128435"/>
                  </a:lnTo>
                  <a:lnTo>
                    <a:pt x="4400283" y="126746"/>
                  </a:lnTo>
                  <a:lnTo>
                    <a:pt x="4375658" y="131699"/>
                  </a:lnTo>
                  <a:lnTo>
                    <a:pt x="4355541" y="145237"/>
                  </a:lnTo>
                  <a:lnTo>
                    <a:pt x="4341965" y="165354"/>
                  </a:lnTo>
                  <a:lnTo>
                    <a:pt x="4336986" y="190042"/>
                  </a:lnTo>
                  <a:lnTo>
                    <a:pt x="4341952" y="214668"/>
                  </a:lnTo>
                  <a:lnTo>
                    <a:pt x="4375632" y="248361"/>
                  </a:lnTo>
                  <a:lnTo>
                    <a:pt x="4400283" y="253339"/>
                  </a:lnTo>
                  <a:lnTo>
                    <a:pt x="4424908" y="248361"/>
                  </a:lnTo>
                  <a:lnTo>
                    <a:pt x="4445038" y="234784"/>
                  </a:lnTo>
                  <a:lnTo>
                    <a:pt x="4458614" y="214668"/>
                  </a:lnTo>
                  <a:lnTo>
                    <a:pt x="4463593" y="190042"/>
                  </a:lnTo>
                  <a:lnTo>
                    <a:pt x="4463237" y="183235"/>
                  </a:lnTo>
                  <a:lnTo>
                    <a:pt x="4462208" y="176657"/>
                  </a:lnTo>
                  <a:lnTo>
                    <a:pt x="4460494" y="170332"/>
                  </a:lnTo>
                  <a:lnTo>
                    <a:pt x="4458144" y="164312"/>
                  </a:lnTo>
                  <a:lnTo>
                    <a:pt x="4480318" y="150901"/>
                  </a:lnTo>
                  <a:lnTo>
                    <a:pt x="4560557" y="102425"/>
                  </a:lnTo>
                  <a:lnTo>
                    <a:pt x="4570349" y="112471"/>
                  </a:lnTo>
                  <a:lnTo>
                    <a:pt x="4582147" y="120142"/>
                  </a:lnTo>
                  <a:lnTo>
                    <a:pt x="4595596" y="125018"/>
                  </a:lnTo>
                  <a:lnTo>
                    <a:pt x="4610303" y="126746"/>
                  </a:lnTo>
                  <a:lnTo>
                    <a:pt x="4613249" y="126746"/>
                  </a:lnTo>
                  <a:lnTo>
                    <a:pt x="4614659" y="126580"/>
                  </a:lnTo>
                  <a:lnTo>
                    <a:pt x="4614697" y="126746"/>
                  </a:lnTo>
                  <a:lnTo>
                    <a:pt x="4630102" y="207022"/>
                  </a:lnTo>
                  <a:lnTo>
                    <a:pt x="4612627" y="215963"/>
                  </a:lnTo>
                  <a:lnTo>
                    <a:pt x="4598809" y="229692"/>
                  </a:lnTo>
                  <a:lnTo>
                    <a:pt x="4589716" y="247116"/>
                  </a:lnTo>
                  <a:lnTo>
                    <a:pt x="4586440" y="267195"/>
                  </a:lnTo>
                  <a:lnTo>
                    <a:pt x="4591418" y="291820"/>
                  </a:lnTo>
                  <a:lnTo>
                    <a:pt x="4604994" y="311937"/>
                  </a:lnTo>
                  <a:lnTo>
                    <a:pt x="4625124" y="325513"/>
                  </a:lnTo>
                  <a:lnTo>
                    <a:pt x="4649749" y="330492"/>
                  </a:lnTo>
                  <a:lnTo>
                    <a:pt x="4674374" y="325513"/>
                  </a:lnTo>
                  <a:lnTo>
                    <a:pt x="4694491" y="311937"/>
                  </a:lnTo>
                  <a:lnTo>
                    <a:pt x="4708068" y="291820"/>
                  </a:lnTo>
                  <a:lnTo>
                    <a:pt x="4713046" y="267195"/>
                  </a:lnTo>
                  <a:lnTo>
                    <a:pt x="4708093" y="242570"/>
                  </a:lnTo>
                  <a:lnTo>
                    <a:pt x="4694555" y="222440"/>
                  </a:lnTo>
                  <a:lnTo>
                    <a:pt x="4674438" y="208876"/>
                  </a:lnTo>
                  <a:lnTo>
                    <a:pt x="4650511" y="204050"/>
                  </a:lnTo>
                  <a:lnTo>
                    <a:pt x="4649749" y="203898"/>
                  </a:lnTo>
                  <a:lnTo>
                    <a:pt x="4646942" y="203898"/>
                  </a:lnTo>
                  <a:lnTo>
                    <a:pt x="4645533" y="204050"/>
                  </a:lnTo>
                  <a:lnTo>
                    <a:pt x="4645507" y="203898"/>
                  </a:lnTo>
                  <a:lnTo>
                    <a:pt x="4630521" y="126580"/>
                  </a:lnTo>
                  <a:lnTo>
                    <a:pt x="4629950" y="123609"/>
                  </a:lnTo>
                  <a:lnTo>
                    <a:pt x="4637214" y="120726"/>
                  </a:lnTo>
                  <a:lnTo>
                    <a:pt x="4644009" y="117030"/>
                  </a:lnTo>
                  <a:lnTo>
                    <a:pt x="4650333" y="112471"/>
                  </a:lnTo>
                  <a:lnTo>
                    <a:pt x="4655832" y="107403"/>
                  </a:lnTo>
                  <a:lnTo>
                    <a:pt x="4826063" y="235712"/>
                  </a:lnTo>
                  <a:lnTo>
                    <a:pt x="4822456" y="242976"/>
                  </a:lnTo>
                  <a:lnTo>
                    <a:pt x="4819815" y="250685"/>
                  </a:lnTo>
                  <a:lnTo>
                    <a:pt x="4818202" y="258787"/>
                  </a:lnTo>
                  <a:lnTo>
                    <a:pt x="4817643" y="267195"/>
                  </a:lnTo>
                  <a:lnTo>
                    <a:pt x="4822634" y="291820"/>
                  </a:lnTo>
                  <a:lnTo>
                    <a:pt x="4836223" y="311937"/>
                  </a:lnTo>
                  <a:lnTo>
                    <a:pt x="4856391" y="325513"/>
                  </a:lnTo>
                  <a:lnTo>
                    <a:pt x="4881105" y="330492"/>
                  </a:lnTo>
                  <a:lnTo>
                    <a:pt x="4905794" y="325513"/>
                  </a:lnTo>
                  <a:lnTo>
                    <a:pt x="4925911" y="311937"/>
                  </a:lnTo>
                  <a:lnTo>
                    <a:pt x="4939449" y="291820"/>
                  </a:lnTo>
                  <a:lnTo>
                    <a:pt x="4944402" y="267195"/>
                  </a:lnTo>
                  <a:close/>
                </a:path>
                <a:path w="10412730" h="330834">
                  <a:moveTo>
                    <a:pt x="6160808" y="44310"/>
                  </a:moveTo>
                  <a:lnTo>
                    <a:pt x="6073559" y="44310"/>
                  </a:lnTo>
                  <a:lnTo>
                    <a:pt x="6024042" y="216154"/>
                  </a:lnTo>
                  <a:lnTo>
                    <a:pt x="6022708" y="216154"/>
                  </a:lnTo>
                  <a:lnTo>
                    <a:pt x="5972213" y="44310"/>
                  </a:lnTo>
                  <a:lnTo>
                    <a:pt x="5885142" y="44310"/>
                  </a:lnTo>
                  <a:lnTo>
                    <a:pt x="5885142" y="286321"/>
                  </a:lnTo>
                  <a:lnTo>
                    <a:pt x="5943092" y="286321"/>
                  </a:lnTo>
                  <a:lnTo>
                    <a:pt x="5943092" y="181190"/>
                  </a:lnTo>
                  <a:lnTo>
                    <a:pt x="5941136" y="133032"/>
                  </a:lnTo>
                  <a:lnTo>
                    <a:pt x="5939612" y="112001"/>
                  </a:lnTo>
                  <a:lnTo>
                    <a:pt x="5941098" y="112001"/>
                  </a:lnTo>
                  <a:lnTo>
                    <a:pt x="5990602" y="286334"/>
                  </a:lnTo>
                  <a:lnTo>
                    <a:pt x="6052883" y="286334"/>
                  </a:lnTo>
                  <a:lnTo>
                    <a:pt x="6101715" y="112344"/>
                  </a:lnTo>
                  <a:lnTo>
                    <a:pt x="6103201" y="112344"/>
                  </a:lnTo>
                  <a:lnTo>
                    <a:pt x="6101207" y="154978"/>
                  </a:lnTo>
                  <a:lnTo>
                    <a:pt x="6100711" y="174701"/>
                  </a:lnTo>
                  <a:lnTo>
                    <a:pt x="6100711" y="286359"/>
                  </a:lnTo>
                  <a:lnTo>
                    <a:pt x="6160808" y="286359"/>
                  </a:lnTo>
                  <a:lnTo>
                    <a:pt x="6160808" y="44310"/>
                  </a:lnTo>
                  <a:close/>
                </a:path>
                <a:path w="10412730" h="330834">
                  <a:moveTo>
                    <a:pt x="10412501" y="176339"/>
                  </a:moveTo>
                  <a:lnTo>
                    <a:pt x="6807200" y="176339"/>
                  </a:lnTo>
                  <a:lnTo>
                    <a:pt x="6807200" y="202603"/>
                  </a:lnTo>
                  <a:lnTo>
                    <a:pt x="10412501" y="202603"/>
                  </a:lnTo>
                  <a:lnTo>
                    <a:pt x="10412501" y="176339"/>
                  </a:lnTo>
                  <a:close/>
                </a:path>
              </a:pathLst>
            </a:custGeom>
            <a:solidFill>
              <a:srgbClr val="FEF7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8778240" y="914400"/>
            <a:ext cx="8229600" cy="4572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Sustainable research funding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778240" y="1463040"/>
            <a:ext cx="6766560" cy="384048"/>
          </a:xfrm>
          <a:prstGeom prst="roundRect">
            <a:avLst>
              <a:gd name="adj" fmla="val 50000"/>
            </a:avLst>
          </a:prstGeom>
          <a:solidFill>
            <a:srgbClr val="EEF1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5" name="Rounded Rectangle 24"/>
          <p:cNvSpPr/>
          <p:nvPr/>
        </p:nvSpPr>
        <p:spPr>
          <a:xfrm>
            <a:off x="8778240" y="1463040"/>
            <a:ext cx="5203484" cy="384048"/>
          </a:xfrm>
          <a:prstGeom prst="roundRect">
            <a:avLst>
              <a:gd name="adj" fmla="val 50000"/>
            </a:avLst>
          </a:prstGeom>
          <a:solidFill>
            <a:srgbClr val="208A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6" name="TextBox 25"/>
          <p:cNvSpPr txBox="1"/>
          <p:nvPr/>
        </p:nvSpPr>
        <p:spPr>
          <a:xfrm>
            <a:off x="15727680" y="1417320"/>
            <a:ext cx="1280160" cy="4572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76.9%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778240" y="198424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4A5A8C"/>
                </a:solidFill>
                <a:latin typeface="Calibri"/>
                <a:cs typeface="Calibri"/>
              </a:rPr>
              <a:t>The most widely identified barrier.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78240" y="2834640"/>
            <a:ext cx="8229600" cy="4572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Policy and regulatory barriers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778240" y="3383280"/>
            <a:ext cx="6766560" cy="384048"/>
          </a:xfrm>
          <a:prstGeom prst="roundRect">
            <a:avLst>
              <a:gd name="adj" fmla="val 50000"/>
            </a:avLst>
          </a:prstGeom>
          <a:solidFill>
            <a:srgbClr val="EEF1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0" name="Rounded Rectangle 29"/>
          <p:cNvSpPr/>
          <p:nvPr/>
        </p:nvSpPr>
        <p:spPr>
          <a:xfrm>
            <a:off x="8778240" y="3383280"/>
            <a:ext cx="3904305" cy="384048"/>
          </a:xfrm>
          <a:prstGeom prst="roundRect">
            <a:avLst>
              <a:gd name="adj" fmla="val 50000"/>
            </a:avLst>
          </a:prstGeom>
          <a:solidFill>
            <a:srgbClr val="208A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1" name="TextBox 30"/>
          <p:cNvSpPr txBox="1"/>
          <p:nvPr/>
        </p:nvSpPr>
        <p:spPr>
          <a:xfrm>
            <a:off x="15727680" y="3337560"/>
            <a:ext cx="1280160" cy="4572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57.7%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78240" y="390448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4A5A8C"/>
                </a:solidFill>
                <a:latin typeface="Calibri"/>
                <a:cs typeface="Calibri"/>
              </a:rPr>
              <a:t>Restrictions can stall projects even once funded.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778240" y="4754880"/>
            <a:ext cx="8229600" cy="4572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Cross-sector collaboration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778240" y="5303520"/>
            <a:ext cx="6766560" cy="384048"/>
          </a:xfrm>
          <a:prstGeom prst="roundRect">
            <a:avLst>
              <a:gd name="adj" fmla="val 50000"/>
            </a:avLst>
          </a:prstGeom>
          <a:solidFill>
            <a:srgbClr val="EEF1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5" name="Rounded Rectangle 34"/>
          <p:cNvSpPr/>
          <p:nvPr/>
        </p:nvSpPr>
        <p:spPr>
          <a:xfrm>
            <a:off x="8778240" y="5303520"/>
            <a:ext cx="3126150" cy="384048"/>
          </a:xfrm>
          <a:prstGeom prst="roundRect">
            <a:avLst>
              <a:gd name="adj" fmla="val 50000"/>
            </a:avLst>
          </a:prstGeom>
          <a:solidFill>
            <a:srgbClr val="208A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6" name="TextBox 35"/>
          <p:cNvSpPr txBox="1"/>
          <p:nvPr/>
        </p:nvSpPr>
        <p:spPr>
          <a:xfrm>
            <a:off x="15727680" y="5257800"/>
            <a:ext cx="1280160" cy="4572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46.2%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78240" y="582472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4A5A8C"/>
                </a:solidFill>
                <a:latin typeface="Calibri"/>
                <a:cs typeface="Calibri"/>
              </a:rPr>
              <a:t>Weak coordination across sectors can keep research from reaching practice.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778240" y="6675120"/>
            <a:ext cx="8229600" cy="4572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Data access and data sharing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778240" y="7223760"/>
            <a:ext cx="6766560" cy="384048"/>
          </a:xfrm>
          <a:prstGeom prst="roundRect">
            <a:avLst>
              <a:gd name="adj" fmla="val 50000"/>
            </a:avLst>
          </a:prstGeom>
          <a:solidFill>
            <a:srgbClr val="EEF1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0" name="Rounded Rectangle 39"/>
          <p:cNvSpPr/>
          <p:nvPr/>
        </p:nvSpPr>
        <p:spPr>
          <a:xfrm>
            <a:off x="8778240" y="7223760"/>
            <a:ext cx="2862254" cy="384048"/>
          </a:xfrm>
          <a:prstGeom prst="roundRect">
            <a:avLst>
              <a:gd name="adj" fmla="val 50000"/>
            </a:avLst>
          </a:prstGeom>
          <a:solidFill>
            <a:srgbClr val="208A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1" name="TextBox 40"/>
          <p:cNvSpPr txBox="1"/>
          <p:nvPr/>
        </p:nvSpPr>
        <p:spPr>
          <a:xfrm>
            <a:off x="15727680" y="7178040"/>
            <a:ext cx="1280160" cy="4572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42.3%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78240" y="774496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4A5A8C"/>
                </a:solidFill>
                <a:latin typeface="Calibri"/>
                <a:cs typeface="Calibri"/>
              </a:rPr>
              <a:t>Limited data access can prevent research from progressing.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80160" y="2514600"/>
            <a:ext cx="5120640" cy="2834640"/>
          </a:xfrm>
          <a:prstGeom prst="roundRect">
            <a:avLst>
              <a:gd name="adj" fmla="val 13441"/>
            </a:avLst>
          </a:prstGeom>
          <a:solidFill>
            <a:srgbClr val="D9E1F5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01" name="object 2"/>
          <p:cNvSpPr/>
          <p:nvPr/>
        </p:nvSpPr>
        <p:spPr>
          <a:xfrm>
            <a:off x="1280160" y="5577840"/>
            <a:ext cx="5120640" cy="2834640"/>
          </a:xfrm>
          <a:prstGeom prst="roundRect">
            <a:avLst>
              <a:gd name="adj" fmla="val 13441"/>
            </a:avLst>
          </a:prstGeom>
          <a:solidFill>
            <a:srgbClr val="D9E1F5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6583680" y="2514600"/>
            <a:ext cx="5120640" cy="2834640"/>
          </a:xfrm>
          <a:prstGeom prst="roundRect">
            <a:avLst>
              <a:gd name="adj" fmla="val 13441"/>
            </a:avLst>
          </a:prstGeom>
          <a:solidFill>
            <a:srgbClr val="DAFBFF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03" name="object 3"/>
          <p:cNvSpPr/>
          <p:nvPr/>
        </p:nvSpPr>
        <p:spPr>
          <a:xfrm>
            <a:off x="6583680" y="5577840"/>
            <a:ext cx="5120640" cy="2834640"/>
          </a:xfrm>
          <a:prstGeom prst="roundRect">
            <a:avLst>
              <a:gd name="adj" fmla="val 13441"/>
            </a:avLst>
          </a:prstGeom>
          <a:solidFill>
            <a:srgbClr val="DAFBFF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0" y="8983980"/>
            <a:ext cx="18288000" cy="1303020"/>
            <a:chOff x="0" y="8983980"/>
            <a:chExt cx="18288000" cy="13030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83980"/>
              <a:ext cx="18288000" cy="13030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12600" y="9757219"/>
              <a:ext cx="1204447" cy="18186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75763" y="9400243"/>
              <a:ext cx="192357" cy="24885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23715" y="9403739"/>
              <a:ext cx="207444" cy="24202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472149" y="9403739"/>
              <a:ext cx="66040" cy="242570"/>
            </a:xfrm>
            <a:custGeom>
              <a:avLst/>
              <a:gdLst/>
              <a:ahLst/>
              <a:cxnLst/>
              <a:rect l="l" t="t" r="r" b="b"/>
              <a:pathLst>
                <a:path w="66040" h="242570">
                  <a:moveTo>
                    <a:pt x="65716" y="242040"/>
                  </a:moveTo>
                  <a:lnTo>
                    <a:pt x="0" y="242040"/>
                  </a:lnTo>
                  <a:lnTo>
                    <a:pt x="0" y="0"/>
                  </a:lnTo>
                  <a:lnTo>
                    <a:pt x="65716" y="0"/>
                  </a:lnTo>
                  <a:lnTo>
                    <a:pt x="65716" y="242040"/>
                  </a:lnTo>
                  <a:close/>
                </a:path>
              </a:pathLst>
            </a:custGeom>
            <a:solidFill>
              <a:srgbClr val="FEF7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97921" y="9400243"/>
              <a:ext cx="169544" cy="24884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938689" y="9359429"/>
              <a:ext cx="10412730" cy="330835"/>
            </a:xfrm>
            <a:custGeom>
              <a:avLst/>
              <a:gdLst/>
              <a:ahLst/>
              <a:cxnLst/>
              <a:rect l="l" t="t" r="r" b="b"/>
              <a:pathLst>
                <a:path w="10412730" h="330834">
                  <a:moveTo>
                    <a:pt x="3605301" y="176339"/>
                  </a:moveTo>
                  <a:lnTo>
                    <a:pt x="0" y="176339"/>
                  </a:lnTo>
                  <a:lnTo>
                    <a:pt x="0" y="202603"/>
                  </a:lnTo>
                  <a:lnTo>
                    <a:pt x="3605301" y="202603"/>
                  </a:lnTo>
                  <a:lnTo>
                    <a:pt x="3605301" y="176339"/>
                  </a:lnTo>
                  <a:close/>
                </a:path>
                <a:path w="10412730" h="330834">
                  <a:moveTo>
                    <a:pt x="4944402" y="267195"/>
                  </a:moveTo>
                  <a:lnTo>
                    <a:pt x="4939423" y="242570"/>
                  </a:lnTo>
                  <a:lnTo>
                    <a:pt x="4926393" y="223253"/>
                  </a:lnTo>
                  <a:lnTo>
                    <a:pt x="4925847" y="222440"/>
                  </a:lnTo>
                  <a:lnTo>
                    <a:pt x="4905730" y="208876"/>
                  </a:lnTo>
                  <a:lnTo>
                    <a:pt x="4881867" y="204050"/>
                  </a:lnTo>
                  <a:lnTo>
                    <a:pt x="4881219" y="203898"/>
                  </a:lnTo>
                  <a:lnTo>
                    <a:pt x="4867948" y="205244"/>
                  </a:lnTo>
                  <a:lnTo>
                    <a:pt x="4855807" y="209080"/>
                  </a:lnTo>
                  <a:lnTo>
                    <a:pt x="4844897" y="215163"/>
                  </a:lnTo>
                  <a:lnTo>
                    <a:pt x="4835499" y="223253"/>
                  </a:lnTo>
                  <a:lnTo>
                    <a:pt x="4681791" y="107403"/>
                  </a:lnTo>
                  <a:lnTo>
                    <a:pt x="4675175" y="102425"/>
                  </a:lnTo>
                  <a:lnTo>
                    <a:pt x="4665256" y="94945"/>
                  </a:lnTo>
                  <a:lnTo>
                    <a:pt x="4668799" y="87680"/>
                  </a:lnTo>
                  <a:lnTo>
                    <a:pt x="4671453" y="79946"/>
                  </a:lnTo>
                  <a:lnTo>
                    <a:pt x="4672838" y="73113"/>
                  </a:lnTo>
                  <a:lnTo>
                    <a:pt x="4673104" y="71793"/>
                  </a:lnTo>
                  <a:lnTo>
                    <a:pt x="4673409" y="67348"/>
                  </a:lnTo>
                  <a:lnTo>
                    <a:pt x="4673663" y="63436"/>
                  </a:lnTo>
                  <a:lnTo>
                    <a:pt x="4673676" y="63284"/>
                  </a:lnTo>
                  <a:lnTo>
                    <a:pt x="4668698" y="38684"/>
                  </a:lnTo>
                  <a:lnTo>
                    <a:pt x="4655109" y="18554"/>
                  </a:lnTo>
                  <a:lnTo>
                    <a:pt x="4634941" y="4978"/>
                  </a:lnTo>
                  <a:lnTo>
                    <a:pt x="4610392" y="38"/>
                  </a:lnTo>
                  <a:lnTo>
                    <a:pt x="4610392" y="63284"/>
                  </a:lnTo>
                  <a:lnTo>
                    <a:pt x="4610392" y="63436"/>
                  </a:lnTo>
                  <a:lnTo>
                    <a:pt x="4610239" y="63436"/>
                  </a:lnTo>
                  <a:lnTo>
                    <a:pt x="4610239" y="63284"/>
                  </a:lnTo>
                  <a:lnTo>
                    <a:pt x="4610392" y="63284"/>
                  </a:lnTo>
                  <a:lnTo>
                    <a:pt x="4610392" y="38"/>
                  </a:lnTo>
                  <a:lnTo>
                    <a:pt x="4567504" y="16662"/>
                  </a:lnTo>
                  <a:lnTo>
                    <a:pt x="4547247" y="57531"/>
                  </a:lnTo>
                  <a:lnTo>
                    <a:pt x="4252125" y="67348"/>
                  </a:lnTo>
                  <a:lnTo>
                    <a:pt x="4244835" y="46075"/>
                  </a:lnTo>
                  <a:lnTo>
                    <a:pt x="4230967" y="29070"/>
                  </a:lnTo>
                  <a:lnTo>
                    <a:pt x="4212006" y="17805"/>
                  </a:lnTo>
                  <a:lnTo>
                    <a:pt x="4189463" y="13716"/>
                  </a:lnTo>
                  <a:lnTo>
                    <a:pt x="4165422" y="18554"/>
                  </a:lnTo>
                  <a:lnTo>
                    <a:pt x="4165015" y="18554"/>
                  </a:lnTo>
                  <a:lnTo>
                    <a:pt x="4144721" y="32207"/>
                  </a:lnTo>
                  <a:lnTo>
                    <a:pt x="4131157" y="52311"/>
                  </a:lnTo>
                  <a:lnTo>
                    <a:pt x="4126179" y="77000"/>
                  </a:lnTo>
                  <a:lnTo>
                    <a:pt x="4131157" y="101688"/>
                  </a:lnTo>
                  <a:lnTo>
                    <a:pt x="4144734" y="121805"/>
                  </a:lnTo>
                  <a:lnTo>
                    <a:pt x="4164850" y="135343"/>
                  </a:lnTo>
                  <a:lnTo>
                    <a:pt x="4189476" y="140296"/>
                  </a:lnTo>
                  <a:lnTo>
                    <a:pt x="4212869" y="135851"/>
                  </a:lnTo>
                  <a:lnTo>
                    <a:pt x="4230154" y="125018"/>
                  </a:lnTo>
                  <a:lnTo>
                    <a:pt x="4232376" y="123609"/>
                  </a:lnTo>
                  <a:lnTo>
                    <a:pt x="4246156" y="105448"/>
                  </a:lnTo>
                  <a:lnTo>
                    <a:pt x="4252633" y="82931"/>
                  </a:lnTo>
                  <a:lnTo>
                    <a:pt x="4547755" y="73113"/>
                  </a:lnTo>
                  <a:lnTo>
                    <a:pt x="4548530" y="78740"/>
                  </a:lnTo>
                  <a:lnTo>
                    <a:pt x="4550245" y="84035"/>
                  </a:lnTo>
                  <a:lnTo>
                    <a:pt x="4552429" y="89014"/>
                  </a:lnTo>
                  <a:lnTo>
                    <a:pt x="4449851" y="150901"/>
                  </a:lnTo>
                  <a:lnTo>
                    <a:pt x="4440161" y="140881"/>
                  </a:lnTo>
                  <a:lnTo>
                    <a:pt x="4428401" y="133273"/>
                  </a:lnTo>
                  <a:lnTo>
                    <a:pt x="4414977" y="128435"/>
                  </a:lnTo>
                  <a:lnTo>
                    <a:pt x="4400283" y="126746"/>
                  </a:lnTo>
                  <a:lnTo>
                    <a:pt x="4375658" y="131699"/>
                  </a:lnTo>
                  <a:lnTo>
                    <a:pt x="4355541" y="145237"/>
                  </a:lnTo>
                  <a:lnTo>
                    <a:pt x="4341965" y="165354"/>
                  </a:lnTo>
                  <a:lnTo>
                    <a:pt x="4336986" y="190042"/>
                  </a:lnTo>
                  <a:lnTo>
                    <a:pt x="4341952" y="214668"/>
                  </a:lnTo>
                  <a:lnTo>
                    <a:pt x="4375632" y="248361"/>
                  </a:lnTo>
                  <a:lnTo>
                    <a:pt x="4400283" y="253339"/>
                  </a:lnTo>
                  <a:lnTo>
                    <a:pt x="4424908" y="248361"/>
                  </a:lnTo>
                  <a:lnTo>
                    <a:pt x="4445038" y="234784"/>
                  </a:lnTo>
                  <a:lnTo>
                    <a:pt x="4458614" y="214668"/>
                  </a:lnTo>
                  <a:lnTo>
                    <a:pt x="4463593" y="190042"/>
                  </a:lnTo>
                  <a:lnTo>
                    <a:pt x="4463237" y="183235"/>
                  </a:lnTo>
                  <a:lnTo>
                    <a:pt x="4462208" y="176657"/>
                  </a:lnTo>
                  <a:lnTo>
                    <a:pt x="4460494" y="170332"/>
                  </a:lnTo>
                  <a:lnTo>
                    <a:pt x="4458144" y="164312"/>
                  </a:lnTo>
                  <a:lnTo>
                    <a:pt x="4480318" y="150901"/>
                  </a:lnTo>
                  <a:lnTo>
                    <a:pt x="4560557" y="102425"/>
                  </a:lnTo>
                  <a:lnTo>
                    <a:pt x="4570349" y="112471"/>
                  </a:lnTo>
                  <a:lnTo>
                    <a:pt x="4582147" y="120142"/>
                  </a:lnTo>
                  <a:lnTo>
                    <a:pt x="4595596" y="125018"/>
                  </a:lnTo>
                  <a:lnTo>
                    <a:pt x="4610303" y="126746"/>
                  </a:lnTo>
                  <a:lnTo>
                    <a:pt x="4613249" y="126746"/>
                  </a:lnTo>
                  <a:lnTo>
                    <a:pt x="4614659" y="126580"/>
                  </a:lnTo>
                  <a:lnTo>
                    <a:pt x="4614697" y="126746"/>
                  </a:lnTo>
                  <a:lnTo>
                    <a:pt x="4630102" y="207022"/>
                  </a:lnTo>
                  <a:lnTo>
                    <a:pt x="4612627" y="215963"/>
                  </a:lnTo>
                  <a:lnTo>
                    <a:pt x="4598809" y="229692"/>
                  </a:lnTo>
                  <a:lnTo>
                    <a:pt x="4589716" y="247116"/>
                  </a:lnTo>
                  <a:lnTo>
                    <a:pt x="4586440" y="267195"/>
                  </a:lnTo>
                  <a:lnTo>
                    <a:pt x="4591418" y="291820"/>
                  </a:lnTo>
                  <a:lnTo>
                    <a:pt x="4604994" y="311937"/>
                  </a:lnTo>
                  <a:lnTo>
                    <a:pt x="4625124" y="325513"/>
                  </a:lnTo>
                  <a:lnTo>
                    <a:pt x="4649749" y="330492"/>
                  </a:lnTo>
                  <a:lnTo>
                    <a:pt x="4674374" y="325513"/>
                  </a:lnTo>
                  <a:lnTo>
                    <a:pt x="4694491" y="311937"/>
                  </a:lnTo>
                  <a:lnTo>
                    <a:pt x="4708068" y="291820"/>
                  </a:lnTo>
                  <a:lnTo>
                    <a:pt x="4713046" y="267195"/>
                  </a:lnTo>
                  <a:lnTo>
                    <a:pt x="4708093" y="242570"/>
                  </a:lnTo>
                  <a:lnTo>
                    <a:pt x="4694555" y="222440"/>
                  </a:lnTo>
                  <a:lnTo>
                    <a:pt x="4674438" y="208876"/>
                  </a:lnTo>
                  <a:lnTo>
                    <a:pt x="4650511" y="204050"/>
                  </a:lnTo>
                  <a:lnTo>
                    <a:pt x="4649749" y="203898"/>
                  </a:lnTo>
                  <a:lnTo>
                    <a:pt x="4646942" y="203898"/>
                  </a:lnTo>
                  <a:lnTo>
                    <a:pt x="4645533" y="204050"/>
                  </a:lnTo>
                  <a:lnTo>
                    <a:pt x="4645507" y="203898"/>
                  </a:lnTo>
                  <a:lnTo>
                    <a:pt x="4630521" y="126580"/>
                  </a:lnTo>
                  <a:lnTo>
                    <a:pt x="4629950" y="123609"/>
                  </a:lnTo>
                  <a:lnTo>
                    <a:pt x="4637214" y="120726"/>
                  </a:lnTo>
                  <a:lnTo>
                    <a:pt x="4644009" y="117030"/>
                  </a:lnTo>
                  <a:lnTo>
                    <a:pt x="4650333" y="112471"/>
                  </a:lnTo>
                  <a:lnTo>
                    <a:pt x="4655832" y="107403"/>
                  </a:lnTo>
                  <a:lnTo>
                    <a:pt x="4826063" y="235712"/>
                  </a:lnTo>
                  <a:lnTo>
                    <a:pt x="4822456" y="242976"/>
                  </a:lnTo>
                  <a:lnTo>
                    <a:pt x="4819815" y="250685"/>
                  </a:lnTo>
                  <a:lnTo>
                    <a:pt x="4818202" y="258787"/>
                  </a:lnTo>
                  <a:lnTo>
                    <a:pt x="4817643" y="267195"/>
                  </a:lnTo>
                  <a:lnTo>
                    <a:pt x="4822634" y="291820"/>
                  </a:lnTo>
                  <a:lnTo>
                    <a:pt x="4836223" y="311937"/>
                  </a:lnTo>
                  <a:lnTo>
                    <a:pt x="4856391" y="325513"/>
                  </a:lnTo>
                  <a:lnTo>
                    <a:pt x="4881105" y="330492"/>
                  </a:lnTo>
                  <a:lnTo>
                    <a:pt x="4905794" y="325513"/>
                  </a:lnTo>
                  <a:lnTo>
                    <a:pt x="4925911" y="311937"/>
                  </a:lnTo>
                  <a:lnTo>
                    <a:pt x="4939449" y="291820"/>
                  </a:lnTo>
                  <a:lnTo>
                    <a:pt x="4944402" y="267195"/>
                  </a:lnTo>
                  <a:close/>
                </a:path>
                <a:path w="10412730" h="330834">
                  <a:moveTo>
                    <a:pt x="6160808" y="44310"/>
                  </a:moveTo>
                  <a:lnTo>
                    <a:pt x="6073559" y="44310"/>
                  </a:lnTo>
                  <a:lnTo>
                    <a:pt x="6024042" y="216154"/>
                  </a:lnTo>
                  <a:lnTo>
                    <a:pt x="6022708" y="216154"/>
                  </a:lnTo>
                  <a:lnTo>
                    <a:pt x="5972213" y="44310"/>
                  </a:lnTo>
                  <a:lnTo>
                    <a:pt x="5885142" y="44310"/>
                  </a:lnTo>
                  <a:lnTo>
                    <a:pt x="5885142" y="286321"/>
                  </a:lnTo>
                  <a:lnTo>
                    <a:pt x="5943092" y="286321"/>
                  </a:lnTo>
                  <a:lnTo>
                    <a:pt x="5943092" y="181190"/>
                  </a:lnTo>
                  <a:lnTo>
                    <a:pt x="5941136" y="133032"/>
                  </a:lnTo>
                  <a:lnTo>
                    <a:pt x="5939612" y="112001"/>
                  </a:lnTo>
                  <a:lnTo>
                    <a:pt x="5941098" y="112001"/>
                  </a:lnTo>
                  <a:lnTo>
                    <a:pt x="5990602" y="286334"/>
                  </a:lnTo>
                  <a:lnTo>
                    <a:pt x="6052883" y="286334"/>
                  </a:lnTo>
                  <a:lnTo>
                    <a:pt x="6101715" y="112344"/>
                  </a:lnTo>
                  <a:lnTo>
                    <a:pt x="6103201" y="112344"/>
                  </a:lnTo>
                  <a:lnTo>
                    <a:pt x="6101207" y="154978"/>
                  </a:lnTo>
                  <a:lnTo>
                    <a:pt x="6100711" y="174701"/>
                  </a:lnTo>
                  <a:lnTo>
                    <a:pt x="6100711" y="286359"/>
                  </a:lnTo>
                  <a:lnTo>
                    <a:pt x="6160808" y="286359"/>
                  </a:lnTo>
                  <a:lnTo>
                    <a:pt x="6160808" y="44310"/>
                  </a:lnTo>
                  <a:close/>
                </a:path>
                <a:path w="10412730" h="330834">
                  <a:moveTo>
                    <a:pt x="10412501" y="176339"/>
                  </a:moveTo>
                  <a:lnTo>
                    <a:pt x="6807200" y="176339"/>
                  </a:lnTo>
                  <a:lnTo>
                    <a:pt x="6807200" y="202603"/>
                  </a:lnTo>
                  <a:lnTo>
                    <a:pt x="10412501" y="202603"/>
                  </a:lnTo>
                  <a:lnTo>
                    <a:pt x="10412501" y="176339"/>
                  </a:lnTo>
                  <a:close/>
                </a:path>
              </a:pathLst>
            </a:custGeom>
            <a:solidFill>
              <a:srgbClr val="FEF7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11887200" y="2514600"/>
            <a:ext cx="5120640" cy="2834640"/>
          </a:xfrm>
          <a:prstGeom prst="roundRect">
            <a:avLst>
              <a:gd name="adj" fmla="val 13441"/>
            </a:avLst>
          </a:prstGeom>
          <a:solidFill>
            <a:srgbClr val="FEF7F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05" name="object 12"/>
          <p:cNvSpPr/>
          <p:nvPr/>
        </p:nvSpPr>
        <p:spPr>
          <a:xfrm>
            <a:off x="11887200" y="5577840"/>
            <a:ext cx="5120640" cy="2834640"/>
          </a:xfrm>
          <a:prstGeom prst="roundRect">
            <a:avLst>
              <a:gd name="adj" fmla="val 13441"/>
            </a:avLst>
          </a:prstGeom>
          <a:solidFill>
            <a:srgbClr val="FEF7F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828800" y="685800"/>
            <a:ext cx="14630400" cy="15544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pc="0" dirty="0">
                <a:solidFill>
                  <a:srgbClr val="0F2D83"/>
                </a:solidFill>
                <a:latin typeface="Calibri"/>
                <a:cs typeface="Calibri"/>
              </a:rPr>
              <a:t>Cross-Node </a:t>
            </a:r>
            <a:r>
              <a:rPr lang="en-US" sz="4800" b="1" spc="0" dirty="0" smtClean="0">
                <a:solidFill>
                  <a:srgbClr val="0F2D83"/>
                </a:solidFill>
                <a:latin typeface="Calibri"/>
                <a:cs typeface="Calibri"/>
              </a:rPr>
              <a:t>observations</a:t>
            </a:r>
            <a:endParaRPr lang="en-US" sz="4800" b="1" spc="0" dirty="0">
              <a:solidFill>
                <a:srgbClr val="0F2D83"/>
              </a:solidFill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45920" y="2834640"/>
            <a:ext cx="4389120" cy="2286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Atlantic</a:t>
            </a:r>
            <a:endParaRPr lang="en-US" sz="2400" spc="0" dirty="0" smtClean="0">
              <a:solidFill>
                <a:srgbClr val="4A5A8C"/>
              </a:solidFill>
              <a:latin typeface="Calibri"/>
              <a:cs typeface="Calibri"/>
            </a:endParaRPr>
          </a:p>
          <a:p>
            <a:pPr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Flagged 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treatment and recovery and Indigenous-led research as areas for improvement.</a:t>
            </a:r>
          </a:p>
        </p:txBody>
      </p:sp>
      <p:sp>
        <p:nvSpPr>
          <p:cNvPr id="502" name="object 14"/>
          <p:cNvSpPr txBox="1"/>
          <p:nvPr/>
        </p:nvSpPr>
        <p:spPr>
          <a:xfrm>
            <a:off x="1645920" y="5897880"/>
            <a:ext cx="4389120" cy="2286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Prairies</a:t>
            </a:r>
            <a:endParaRPr lang="en-US" sz="2400" spc="0" dirty="0" smtClean="0">
              <a:solidFill>
                <a:srgbClr val="4A5A8C"/>
              </a:solidFill>
              <a:latin typeface="Calibri"/>
              <a:cs typeface="Calibri"/>
            </a:endParaRPr>
          </a:p>
          <a:p>
            <a:pPr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Flagged Indigenous 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health and Indigenous-led research as a strength, and prevention and early intervention as an area for improvement.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949440" y="2834640"/>
            <a:ext cx="4389120" cy="2286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British Columbia</a:t>
            </a:r>
          </a:p>
          <a:p>
            <a:pPr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Flagged policy 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and regulatory barriers, and all </a:t>
            </a: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respondents 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prioritized treatment and recovery and health systems research nationally.</a:t>
            </a:r>
          </a:p>
        </p:txBody>
      </p:sp>
      <p:sp>
        <p:nvSpPr>
          <p:cNvPr id="504" name="object 15"/>
          <p:cNvSpPr txBox="1"/>
          <p:nvPr/>
        </p:nvSpPr>
        <p:spPr>
          <a:xfrm>
            <a:off x="6949440" y="5897880"/>
            <a:ext cx="4389120" cy="2286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Quebec</a:t>
            </a:r>
            <a:endParaRPr lang="en-US" sz="2400" spc="0" dirty="0" smtClean="0">
              <a:solidFill>
                <a:srgbClr val="4A5A8C"/>
              </a:solidFill>
              <a:latin typeface="Calibri"/>
              <a:cs typeface="Calibri"/>
            </a:endParaRPr>
          </a:p>
          <a:p>
            <a:pPr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Flagged prevention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, knowledge translation and Indigenous-led research for </a:t>
            </a: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improvement</a:t>
            </a:r>
            <a:r>
              <a:rPr lang="en-US" sz="2400" dirty="0">
                <a:solidFill>
                  <a:srgbClr val="0F2D83"/>
                </a:solidFill>
                <a:latin typeface="Calibri"/>
                <a:cs typeface="Calibri"/>
              </a:rPr>
              <a:t>.</a:t>
            </a:r>
            <a:endParaRPr lang="en-US" sz="2400" spc="0" dirty="0">
              <a:solidFill>
                <a:srgbClr val="0F2D83"/>
              </a:solidFill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252960" y="2834640"/>
            <a:ext cx="4389120" cy="2286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Ontario</a:t>
            </a:r>
          </a:p>
          <a:p>
            <a:pPr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Flagged 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primary care integration as an area for improvement.</a:t>
            </a:r>
          </a:p>
        </p:txBody>
      </p:sp>
      <p:sp>
        <p:nvSpPr>
          <p:cNvPr id="506" name="object 16"/>
          <p:cNvSpPr txBox="1"/>
          <p:nvPr/>
        </p:nvSpPr>
        <p:spPr>
          <a:xfrm>
            <a:off x="12252960" y="5897880"/>
            <a:ext cx="4389120" cy="2286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0" dirty="0">
                <a:solidFill>
                  <a:srgbClr val="0F2D83"/>
                </a:solidFill>
                <a:latin typeface="Calibri"/>
                <a:cs typeface="Calibri"/>
              </a:rPr>
              <a:t>Indigenous Engagement Platform</a:t>
            </a:r>
          </a:p>
          <a:p>
            <a:pPr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Flagged Indigenous 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health and Indigenous-led research as a national and Platform-level priority.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80160" y="685800"/>
            <a:ext cx="15544800" cy="1463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 smtClean="0"/>
              <a:t>Member questions</a:t>
            </a:r>
            <a:endParaRPr lang="en-US" sz="4800" b="1" spc="0" dirty="0">
              <a:solidFill>
                <a:srgbClr val="0F2D83"/>
              </a:solidFill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8983980"/>
            <a:ext cx="18288000" cy="1303020"/>
            <a:chOff x="0" y="8983980"/>
            <a:chExt cx="18288000" cy="13030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83980"/>
              <a:ext cx="18288000" cy="13030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12600" y="9757219"/>
              <a:ext cx="1204447" cy="1818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75763" y="9400243"/>
              <a:ext cx="192357" cy="24885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23715" y="9403739"/>
              <a:ext cx="207444" cy="24202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472149" y="9403739"/>
              <a:ext cx="66040" cy="242570"/>
            </a:xfrm>
            <a:custGeom>
              <a:avLst/>
              <a:gdLst/>
              <a:ahLst/>
              <a:cxnLst/>
              <a:rect l="l" t="t" r="r" b="b"/>
              <a:pathLst>
                <a:path w="66040" h="242570">
                  <a:moveTo>
                    <a:pt x="65716" y="242040"/>
                  </a:moveTo>
                  <a:lnTo>
                    <a:pt x="0" y="242040"/>
                  </a:lnTo>
                  <a:lnTo>
                    <a:pt x="0" y="0"/>
                  </a:lnTo>
                  <a:lnTo>
                    <a:pt x="65716" y="0"/>
                  </a:lnTo>
                  <a:lnTo>
                    <a:pt x="65716" y="242040"/>
                  </a:lnTo>
                  <a:close/>
                </a:path>
              </a:pathLst>
            </a:custGeom>
            <a:solidFill>
              <a:srgbClr val="FEF7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97921" y="9400243"/>
              <a:ext cx="169544" cy="24884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938689" y="9359429"/>
              <a:ext cx="10412730" cy="330835"/>
            </a:xfrm>
            <a:custGeom>
              <a:avLst/>
              <a:gdLst/>
              <a:ahLst/>
              <a:cxnLst/>
              <a:rect l="l" t="t" r="r" b="b"/>
              <a:pathLst>
                <a:path w="10412730" h="330834">
                  <a:moveTo>
                    <a:pt x="3605301" y="176339"/>
                  </a:moveTo>
                  <a:lnTo>
                    <a:pt x="0" y="176339"/>
                  </a:lnTo>
                  <a:lnTo>
                    <a:pt x="0" y="202603"/>
                  </a:lnTo>
                  <a:lnTo>
                    <a:pt x="3605301" y="202603"/>
                  </a:lnTo>
                  <a:lnTo>
                    <a:pt x="3605301" y="176339"/>
                  </a:lnTo>
                  <a:close/>
                </a:path>
                <a:path w="10412730" h="330834">
                  <a:moveTo>
                    <a:pt x="4944402" y="267195"/>
                  </a:moveTo>
                  <a:lnTo>
                    <a:pt x="4939423" y="242570"/>
                  </a:lnTo>
                  <a:lnTo>
                    <a:pt x="4926393" y="223253"/>
                  </a:lnTo>
                  <a:lnTo>
                    <a:pt x="4925847" y="222440"/>
                  </a:lnTo>
                  <a:lnTo>
                    <a:pt x="4905730" y="208876"/>
                  </a:lnTo>
                  <a:lnTo>
                    <a:pt x="4881867" y="204050"/>
                  </a:lnTo>
                  <a:lnTo>
                    <a:pt x="4881219" y="203898"/>
                  </a:lnTo>
                  <a:lnTo>
                    <a:pt x="4867948" y="205244"/>
                  </a:lnTo>
                  <a:lnTo>
                    <a:pt x="4855807" y="209080"/>
                  </a:lnTo>
                  <a:lnTo>
                    <a:pt x="4844897" y="215163"/>
                  </a:lnTo>
                  <a:lnTo>
                    <a:pt x="4835499" y="223253"/>
                  </a:lnTo>
                  <a:lnTo>
                    <a:pt x="4681791" y="107403"/>
                  </a:lnTo>
                  <a:lnTo>
                    <a:pt x="4675175" y="102425"/>
                  </a:lnTo>
                  <a:lnTo>
                    <a:pt x="4665256" y="94945"/>
                  </a:lnTo>
                  <a:lnTo>
                    <a:pt x="4668799" y="87680"/>
                  </a:lnTo>
                  <a:lnTo>
                    <a:pt x="4671453" y="79946"/>
                  </a:lnTo>
                  <a:lnTo>
                    <a:pt x="4672838" y="73113"/>
                  </a:lnTo>
                  <a:lnTo>
                    <a:pt x="4673104" y="71793"/>
                  </a:lnTo>
                  <a:lnTo>
                    <a:pt x="4673409" y="67348"/>
                  </a:lnTo>
                  <a:lnTo>
                    <a:pt x="4673663" y="63436"/>
                  </a:lnTo>
                  <a:lnTo>
                    <a:pt x="4673676" y="63284"/>
                  </a:lnTo>
                  <a:lnTo>
                    <a:pt x="4668698" y="38684"/>
                  </a:lnTo>
                  <a:lnTo>
                    <a:pt x="4655109" y="18554"/>
                  </a:lnTo>
                  <a:lnTo>
                    <a:pt x="4634941" y="4978"/>
                  </a:lnTo>
                  <a:lnTo>
                    <a:pt x="4610392" y="38"/>
                  </a:lnTo>
                  <a:lnTo>
                    <a:pt x="4610392" y="63284"/>
                  </a:lnTo>
                  <a:lnTo>
                    <a:pt x="4610392" y="63436"/>
                  </a:lnTo>
                  <a:lnTo>
                    <a:pt x="4610239" y="63436"/>
                  </a:lnTo>
                  <a:lnTo>
                    <a:pt x="4610239" y="63284"/>
                  </a:lnTo>
                  <a:lnTo>
                    <a:pt x="4610392" y="63284"/>
                  </a:lnTo>
                  <a:lnTo>
                    <a:pt x="4610392" y="38"/>
                  </a:lnTo>
                  <a:lnTo>
                    <a:pt x="4567504" y="16662"/>
                  </a:lnTo>
                  <a:lnTo>
                    <a:pt x="4547247" y="57531"/>
                  </a:lnTo>
                  <a:lnTo>
                    <a:pt x="4252125" y="67348"/>
                  </a:lnTo>
                  <a:lnTo>
                    <a:pt x="4244835" y="46075"/>
                  </a:lnTo>
                  <a:lnTo>
                    <a:pt x="4230967" y="29070"/>
                  </a:lnTo>
                  <a:lnTo>
                    <a:pt x="4212006" y="17805"/>
                  </a:lnTo>
                  <a:lnTo>
                    <a:pt x="4189463" y="13716"/>
                  </a:lnTo>
                  <a:lnTo>
                    <a:pt x="4165422" y="18554"/>
                  </a:lnTo>
                  <a:lnTo>
                    <a:pt x="4165015" y="18554"/>
                  </a:lnTo>
                  <a:lnTo>
                    <a:pt x="4144721" y="32207"/>
                  </a:lnTo>
                  <a:lnTo>
                    <a:pt x="4131157" y="52311"/>
                  </a:lnTo>
                  <a:lnTo>
                    <a:pt x="4126179" y="77000"/>
                  </a:lnTo>
                  <a:lnTo>
                    <a:pt x="4131157" y="101688"/>
                  </a:lnTo>
                  <a:lnTo>
                    <a:pt x="4144734" y="121805"/>
                  </a:lnTo>
                  <a:lnTo>
                    <a:pt x="4164850" y="135343"/>
                  </a:lnTo>
                  <a:lnTo>
                    <a:pt x="4189476" y="140296"/>
                  </a:lnTo>
                  <a:lnTo>
                    <a:pt x="4212869" y="135851"/>
                  </a:lnTo>
                  <a:lnTo>
                    <a:pt x="4230154" y="125018"/>
                  </a:lnTo>
                  <a:lnTo>
                    <a:pt x="4232376" y="123609"/>
                  </a:lnTo>
                  <a:lnTo>
                    <a:pt x="4246156" y="105448"/>
                  </a:lnTo>
                  <a:lnTo>
                    <a:pt x="4252633" y="82931"/>
                  </a:lnTo>
                  <a:lnTo>
                    <a:pt x="4547755" y="73113"/>
                  </a:lnTo>
                  <a:lnTo>
                    <a:pt x="4548530" y="78740"/>
                  </a:lnTo>
                  <a:lnTo>
                    <a:pt x="4550245" y="84035"/>
                  </a:lnTo>
                  <a:lnTo>
                    <a:pt x="4552429" y="89014"/>
                  </a:lnTo>
                  <a:lnTo>
                    <a:pt x="4449851" y="150901"/>
                  </a:lnTo>
                  <a:lnTo>
                    <a:pt x="4440161" y="140881"/>
                  </a:lnTo>
                  <a:lnTo>
                    <a:pt x="4428401" y="133273"/>
                  </a:lnTo>
                  <a:lnTo>
                    <a:pt x="4414977" y="128435"/>
                  </a:lnTo>
                  <a:lnTo>
                    <a:pt x="4400283" y="126746"/>
                  </a:lnTo>
                  <a:lnTo>
                    <a:pt x="4375658" y="131699"/>
                  </a:lnTo>
                  <a:lnTo>
                    <a:pt x="4355541" y="145237"/>
                  </a:lnTo>
                  <a:lnTo>
                    <a:pt x="4341965" y="165354"/>
                  </a:lnTo>
                  <a:lnTo>
                    <a:pt x="4336986" y="190042"/>
                  </a:lnTo>
                  <a:lnTo>
                    <a:pt x="4341952" y="214668"/>
                  </a:lnTo>
                  <a:lnTo>
                    <a:pt x="4375632" y="248361"/>
                  </a:lnTo>
                  <a:lnTo>
                    <a:pt x="4400283" y="253339"/>
                  </a:lnTo>
                  <a:lnTo>
                    <a:pt x="4424908" y="248361"/>
                  </a:lnTo>
                  <a:lnTo>
                    <a:pt x="4445038" y="234784"/>
                  </a:lnTo>
                  <a:lnTo>
                    <a:pt x="4458614" y="214668"/>
                  </a:lnTo>
                  <a:lnTo>
                    <a:pt x="4463593" y="190042"/>
                  </a:lnTo>
                  <a:lnTo>
                    <a:pt x="4463237" y="183235"/>
                  </a:lnTo>
                  <a:lnTo>
                    <a:pt x="4462208" y="176657"/>
                  </a:lnTo>
                  <a:lnTo>
                    <a:pt x="4460494" y="170332"/>
                  </a:lnTo>
                  <a:lnTo>
                    <a:pt x="4458144" y="164312"/>
                  </a:lnTo>
                  <a:lnTo>
                    <a:pt x="4480318" y="150901"/>
                  </a:lnTo>
                  <a:lnTo>
                    <a:pt x="4560557" y="102425"/>
                  </a:lnTo>
                  <a:lnTo>
                    <a:pt x="4570349" y="112471"/>
                  </a:lnTo>
                  <a:lnTo>
                    <a:pt x="4582147" y="120142"/>
                  </a:lnTo>
                  <a:lnTo>
                    <a:pt x="4595596" y="125018"/>
                  </a:lnTo>
                  <a:lnTo>
                    <a:pt x="4610303" y="126746"/>
                  </a:lnTo>
                  <a:lnTo>
                    <a:pt x="4613249" y="126746"/>
                  </a:lnTo>
                  <a:lnTo>
                    <a:pt x="4614659" y="126580"/>
                  </a:lnTo>
                  <a:lnTo>
                    <a:pt x="4614697" y="126746"/>
                  </a:lnTo>
                  <a:lnTo>
                    <a:pt x="4630102" y="207022"/>
                  </a:lnTo>
                  <a:lnTo>
                    <a:pt x="4612627" y="215963"/>
                  </a:lnTo>
                  <a:lnTo>
                    <a:pt x="4598809" y="229692"/>
                  </a:lnTo>
                  <a:lnTo>
                    <a:pt x="4589716" y="247116"/>
                  </a:lnTo>
                  <a:lnTo>
                    <a:pt x="4586440" y="267195"/>
                  </a:lnTo>
                  <a:lnTo>
                    <a:pt x="4591418" y="291820"/>
                  </a:lnTo>
                  <a:lnTo>
                    <a:pt x="4604994" y="311937"/>
                  </a:lnTo>
                  <a:lnTo>
                    <a:pt x="4625124" y="325513"/>
                  </a:lnTo>
                  <a:lnTo>
                    <a:pt x="4649749" y="330492"/>
                  </a:lnTo>
                  <a:lnTo>
                    <a:pt x="4674374" y="325513"/>
                  </a:lnTo>
                  <a:lnTo>
                    <a:pt x="4694491" y="311937"/>
                  </a:lnTo>
                  <a:lnTo>
                    <a:pt x="4708068" y="291820"/>
                  </a:lnTo>
                  <a:lnTo>
                    <a:pt x="4713046" y="267195"/>
                  </a:lnTo>
                  <a:lnTo>
                    <a:pt x="4708093" y="242570"/>
                  </a:lnTo>
                  <a:lnTo>
                    <a:pt x="4694555" y="222440"/>
                  </a:lnTo>
                  <a:lnTo>
                    <a:pt x="4674438" y="208876"/>
                  </a:lnTo>
                  <a:lnTo>
                    <a:pt x="4650511" y="204050"/>
                  </a:lnTo>
                  <a:lnTo>
                    <a:pt x="4649749" y="203898"/>
                  </a:lnTo>
                  <a:lnTo>
                    <a:pt x="4646942" y="203898"/>
                  </a:lnTo>
                  <a:lnTo>
                    <a:pt x="4645533" y="204050"/>
                  </a:lnTo>
                  <a:lnTo>
                    <a:pt x="4645507" y="203898"/>
                  </a:lnTo>
                  <a:lnTo>
                    <a:pt x="4630521" y="126580"/>
                  </a:lnTo>
                  <a:lnTo>
                    <a:pt x="4629950" y="123609"/>
                  </a:lnTo>
                  <a:lnTo>
                    <a:pt x="4637214" y="120726"/>
                  </a:lnTo>
                  <a:lnTo>
                    <a:pt x="4644009" y="117030"/>
                  </a:lnTo>
                  <a:lnTo>
                    <a:pt x="4650333" y="112471"/>
                  </a:lnTo>
                  <a:lnTo>
                    <a:pt x="4655832" y="107403"/>
                  </a:lnTo>
                  <a:lnTo>
                    <a:pt x="4826063" y="235712"/>
                  </a:lnTo>
                  <a:lnTo>
                    <a:pt x="4822456" y="242976"/>
                  </a:lnTo>
                  <a:lnTo>
                    <a:pt x="4819815" y="250685"/>
                  </a:lnTo>
                  <a:lnTo>
                    <a:pt x="4818202" y="258787"/>
                  </a:lnTo>
                  <a:lnTo>
                    <a:pt x="4817643" y="267195"/>
                  </a:lnTo>
                  <a:lnTo>
                    <a:pt x="4822634" y="291820"/>
                  </a:lnTo>
                  <a:lnTo>
                    <a:pt x="4836223" y="311937"/>
                  </a:lnTo>
                  <a:lnTo>
                    <a:pt x="4856391" y="325513"/>
                  </a:lnTo>
                  <a:lnTo>
                    <a:pt x="4881105" y="330492"/>
                  </a:lnTo>
                  <a:lnTo>
                    <a:pt x="4905794" y="325513"/>
                  </a:lnTo>
                  <a:lnTo>
                    <a:pt x="4925911" y="311937"/>
                  </a:lnTo>
                  <a:lnTo>
                    <a:pt x="4939449" y="291820"/>
                  </a:lnTo>
                  <a:lnTo>
                    <a:pt x="4944402" y="267195"/>
                  </a:lnTo>
                  <a:close/>
                </a:path>
                <a:path w="10412730" h="330834">
                  <a:moveTo>
                    <a:pt x="6160808" y="44310"/>
                  </a:moveTo>
                  <a:lnTo>
                    <a:pt x="6073559" y="44310"/>
                  </a:lnTo>
                  <a:lnTo>
                    <a:pt x="6024042" y="216154"/>
                  </a:lnTo>
                  <a:lnTo>
                    <a:pt x="6022708" y="216154"/>
                  </a:lnTo>
                  <a:lnTo>
                    <a:pt x="5972213" y="44310"/>
                  </a:lnTo>
                  <a:lnTo>
                    <a:pt x="5885142" y="44310"/>
                  </a:lnTo>
                  <a:lnTo>
                    <a:pt x="5885142" y="286321"/>
                  </a:lnTo>
                  <a:lnTo>
                    <a:pt x="5943092" y="286321"/>
                  </a:lnTo>
                  <a:lnTo>
                    <a:pt x="5943092" y="181190"/>
                  </a:lnTo>
                  <a:lnTo>
                    <a:pt x="5941136" y="133032"/>
                  </a:lnTo>
                  <a:lnTo>
                    <a:pt x="5939612" y="112001"/>
                  </a:lnTo>
                  <a:lnTo>
                    <a:pt x="5941098" y="112001"/>
                  </a:lnTo>
                  <a:lnTo>
                    <a:pt x="5990602" y="286334"/>
                  </a:lnTo>
                  <a:lnTo>
                    <a:pt x="6052883" y="286334"/>
                  </a:lnTo>
                  <a:lnTo>
                    <a:pt x="6101715" y="112344"/>
                  </a:lnTo>
                  <a:lnTo>
                    <a:pt x="6103201" y="112344"/>
                  </a:lnTo>
                  <a:lnTo>
                    <a:pt x="6101207" y="154978"/>
                  </a:lnTo>
                  <a:lnTo>
                    <a:pt x="6100711" y="174701"/>
                  </a:lnTo>
                  <a:lnTo>
                    <a:pt x="6100711" y="286359"/>
                  </a:lnTo>
                  <a:lnTo>
                    <a:pt x="6160808" y="286359"/>
                  </a:lnTo>
                  <a:lnTo>
                    <a:pt x="6160808" y="44310"/>
                  </a:lnTo>
                  <a:close/>
                </a:path>
                <a:path w="10412730" h="330834">
                  <a:moveTo>
                    <a:pt x="10412501" y="176339"/>
                  </a:moveTo>
                  <a:lnTo>
                    <a:pt x="6807200" y="176339"/>
                  </a:lnTo>
                  <a:lnTo>
                    <a:pt x="6807200" y="202603"/>
                  </a:lnTo>
                  <a:lnTo>
                    <a:pt x="10412501" y="202603"/>
                  </a:lnTo>
                  <a:lnTo>
                    <a:pt x="10412501" y="176339"/>
                  </a:lnTo>
                  <a:close/>
                </a:path>
              </a:pathLst>
            </a:custGeom>
            <a:solidFill>
              <a:srgbClr val="FEF7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Rounded Rectangle 12"/>
          <p:cNvSpPr/>
          <p:nvPr/>
        </p:nvSpPr>
        <p:spPr>
          <a:xfrm>
            <a:off x="1280160" y="2514600"/>
            <a:ext cx="15727680" cy="1798320"/>
          </a:xfrm>
          <a:prstGeom prst="roundRect">
            <a:avLst>
              <a:gd name="adj" fmla="val 12000"/>
            </a:avLst>
          </a:prstGeom>
          <a:solidFill>
            <a:srgbClr val="D9E1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691640" y="3002280"/>
            <a:ext cx="822960" cy="822960"/>
          </a:xfrm>
          <a:prstGeom prst="ellipse">
            <a:avLst/>
          </a:prstGeom>
          <a:solidFill>
            <a:srgbClr val="208AB8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spc="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26080" y="2697480"/>
            <a:ext cx="13624560" cy="143255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What is </a:t>
            </a:r>
            <a:r>
              <a:rPr lang="en-US" sz="2400" dirty="0" smtClean="0">
                <a:solidFill>
                  <a:srgbClr val="0F2D83"/>
                </a:solidFill>
                <a:latin typeface="Calibri"/>
                <a:cs typeface="Calibri"/>
              </a:rPr>
              <a:t>the role of INMHA in helping </a:t>
            </a: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innovative 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approaches </a:t>
            </a: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to be adopted 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at the systems level?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280160" y="4632960"/>
            <a:ext cx="15727680" cy="1798320"/>
          </a:xfrm>
          <a:prstGeom prst="roundRect">
            <a:avLst>
              <a:gd name="adj" fmla="val 12000"/>
            </a:avLst>
          </a:prstGeom>
          <a:solidFill>
            <a:srgbClr val="EEF1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691640" y="5120640"/>
            <a:ext cx="822960" cy="822960"/>
          </a:xfrm>
          <a:prstGeom prst="ellipse">
            <a:avLst/>
          </a:prstGeom>
          <a:solidFill>
            <a:srgbClr val="208AB8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spc="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26080" y="4815840"/>
            <a:ext cx="13624560" cy="143255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How can </a:t>
            </a:r>
            <a:r>
              <a:rPr lang="en-US" sz="2400" dirty="0" smtClean="0">
                <a:solidFill>
                  <a:srgbClr val="0F2D83"/>
                </a:solidFill>
                <a:latin typeface="Calibri"/>
                <a:cs typeface="Calibri"/>
              </a:rPr>
              <a:t>research output </a:t>
            </a: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in 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this field be improved, focusing on quality over quantity?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280160" y="6751320"/>
            <a:ext cx="15727680" cy="1798320"/>
          </a:xfrm>
          <a:prstGeom prst="roundRect">
            <a:avLst>
              <a:gd name="adj" fmla="val 12000"/>
            </a:avLst>
          </a:prstGeom>
          <a:solidFill>
            <a:srgbClr val="D9E1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691640" y="7238999"/>
            <a:ext cx="822960" cy="822960"/>
          </a:xfrm>
          <a:prstGeom prst="ellipse">
            <a:avLst/>
          </a:prstGeom>
          <a:solidFill>
            <a:srgbClr val="208AB8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spc="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26080" y="6934200"/>
            <a:ext cx="13624560" cy="143255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rgbClr val="0F2D83"/>
                </a:solidFill>
                <a:latin typeface="Calibri"/>
                <a:cs typeface="Calibri"/>
              </a:rPr>
              <a:t>What are the pathways, through INMHA or CIHR more generally, that can </a:t>
            </a: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exist 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for cross-sector collaboration in Canada?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80160" y="685800"/>
            <a:ext cx="15544800" cy="1463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/>
              <a:t>Member </a:t>
            </a:r>
            <a:r>
              <a:rPr lang="en-US" sz="4800" b="1" dirty="0" smtClean="0"/>
              <a:t>questions (2)</a:t>
            </a:r>
            <a:endParaRPr lang="en-US" sz="2000" spc="0" dirty="0">
              <a:solidFill>
                <a:srgbClr val="4A5A8C"/>
              </a:solidFill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8983980"/>
            <a:ext cx="18288000" cy="1303020"/>
            <a:chOff x="0" y="8983980"/>
            <a:chExt cx="18288000" cy="13030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83980"/>
              <a:ext cx="18288000" cy="13030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12600" y="9757219"/>
              <a:ext cx="1204447" cy="1818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75763" y="9400243"/>
              <a:ext cx="192357" cy="24885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23715" y="9403739"/>
              <a:ext cx="207444" cy="24202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472149" y="9403739"/>
              <a:ext cx="66040" cy="242570"/>
            </a:xfrm>
            <a:custGeom>
              <a:avLst/>
              <a:gdLst/>
              <a:ahLst/>
              <a:cxnLst/>
              <a:rect l="l" t="t" r="r" b="b"/>
              <a:pathLst>
                <a:path w="66040" h="242570">
                  <a:moveTo>
                    <a:pt x="65716" y="242040"/>
                  </a:moveTo>
                  <a:lnTo>
                    <a:pt x="0" y="242040"/>
                  </a:lnTo>
                  <a:lnTo>
                    <a:pt x="0" y="0"/>
                  </a:lnTo>
                  <a:lnTo>
                    <a:pt x="65716" y="0"/>
                  </a:lnTo>
                  <a:lnTo>
                    <a:pt x="65716" y="242040"/>
                  </a:lnTo>
                  <a:close/>
                </a:path>
              </a:pathLst>
            </a:custGeom>
            <a:solidFill>
              <a:srgbClr val="FEF7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97921" y="9400243"/>
              <a:ext cx="169544" cy="24884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938689" y="9359429"/>
              <a:ext cx="10412730" cy="330835"/>
            </a:xfrm>
            <a:custGeom>
              <a:avLst/>
              <a:gdLst/>
              <a:ahLst/>
              <a:cxnLst/>
              <a:rect l="l" t="t" r="r" b="b"/>
              <a:pathLst>
                <a:path w="10412730" h="330834">
                  <a:moveTo>
                    <a:pt x="3605301" y="176339"/>
                  </a:moveTo>
                  <a:lnTo>
                    <a:pt x="0" y="176339"/>
                  </a:lnTo>
                  <a:lnTo>
                    <a:pt x="0" y="202603"/>
                  </a:lnTo>
                  <a:lnTo>
                    <a:pt x="3605301" y="202603"/>
                  </a:lnTo>
                  <a:lnTo>
                    <a:pt x="3605301" y="176339"/>
                  </a:lnTo>
                  <a:close/>
                </a:path>
                <a:path w="10412730" h="330834">
                  <a:moveTo>
                    <a:pt x="4944402" y="267195"/>
                  </a:moveTo>
                  <a:lnTo>
                    <a:pt x="4939423" y="242570"/>
                  </a:lnTo>
                  <a:lnTo>
                    <a:pt x="4926393" y="223253"/>
                  </a:lnTo>
                  <a:lnTo>
                    <a:pt x="4925847" y="222440"/>
                  </a:lnTo>
                  <a:lnTo>
                    <a:pt x="4905730" y="208876"/>
                  </a:lnTo>
                  <a:lnTo>
                    <a:pt x="4881867" y="204050"/>
                  </a:lnTo>
                  <a:lnTo>
                    <a:pt x="4881219" y="203898"/>
                  </a:lnTo>
                  <a:lnTo>
                    <a:pt x="4867948" y="205244"/>
                  </a:lnTo>
                  <a:lnTo>
                    <a:pt x="4855807" y="209080"/>
                  </a:lnTo>
                  <a:lnTo>
                    <a:pt x="4844897" y="215163"/>
                  </a:lnTo>
                  <a:lnTo>
                    <a:pt x="4835499" y="223253"/>
                  </a:lnTo>
                  <a:lnTo>
                    <a:pt x="4681791" y="107403"/>
                  </a:lnTo>
                  <a:lnTo>
                    <a:pt x="4675175" y="102425"/>
                  </a:lnTo>
                  <a:lnTo>
                    <a:pt x="4665256" y="94945"/>
                  </a:lnTo>
                  <a:lnTo>
                    <a:pt x="4668799" y="87680"/>
                  </a:lnTo>
                  <a:lnTo>
                    <a:pt x="4671453" y="79946"/>
                  </a:lnTo>
                  <a:lnTo>
                    <a:pt x="4672838" y="73113"/>
                  </a:lnTo>
                  <a:lnTo>
                    <a:pt x="4673104" y="71793"/>
                  </a:lnTo>
                  <a:lnTo>
                    <a:pt x="4673409" y="67348"/>
                  </a:lnTo>
                  <a:lnTo>
                    <a:pt x="4673663" y="63436"/>
                  </a:lnTo>
                  <a:lnTo>
                    <a:pt x="4673676" y="63284"/>
                  </a:lnTo>
                  <a:lnTo>
                    <a:pt x="4668698" y="38684"/>
                  </a:lnTo>
                  <a:lnTo>
                    <a:pt x="4655109" y="18554"/>
                  </a:lnTo>
                  <a:lnTo>
                    <a:pt x="4634941" y="4978"/>
                  </a:lnTo>
                  <a:lnTo>
                    <a:pt x="4610392" y="38"/>
                  </a:lnTo>
                  <a:lnTo>
                    <a:pt x="4610392" y="63284"/>
                  </a:lnTo>
                  <a:lnTo>
                    <a:pt x="4610392" y="63436"/>
                  </a:lnTo>
                  <a:lnTo>
                    <a:pt x="4610239" y="63436"/>
                  </a:lnTo>
                  <a:lnTo>
                    <a:pt x="4610239" y="63284"/>
                  </a:lnTo>
                  <a:lnTo>
                    <a:pt x="4610392" y="63284"/>
                  </a:lnTo>
                  <a:lnTo>
                    <a:pt x="4610392" y="38"/>
                  </a:lnTo>
                  <a:lnTo>
                    <a:pt x="4567504" y="16662"/>
                  </a:lnTo>
                  <a:lnTo>
                    <a:pt x="4547247" y="57531"/>
                  </a:lnTo>
                  <a:lnTo>
                    <a:pt x="4252125" y="67348"/>
                  </a:lnTo>
                  <a:lnTo>
                    <a:pt x="4244835" y="46075"/>
                  </a:lnTo>
                  <a:lnTo>
                    <a:pt x="4230967" y="29070"/>
                  </a:lnTo>
                  <a:lnTo>
                    <a:pt x="4212006" y="17805"/>
                  </a:lnTo>
                  <a:lnTo>
                    <a:pt x="4189463" y="13716"/>
                  </a:lnTo>
                  <a:lnTo>
                    <a:pt x="4165422" y="18554"/>
                  </a:lnTo>
                  <a:lnTo>
                    <a:pt x="4165015" y="18554"/>
                  </a:lnTo>
                  <a:lnTo>
                    <a:pt x="4144721" y="32207"/>
                  </a:lnTo>
                  <a:lnTo>
                    <a:pt x="4131157" y="52311"/>
                  </a:lnTo>
                  <a:lnTo>
                    <a:pt x="4126179" y="77000"/>
                  </a:lnTo>
                  <a:lnTo>
                    <a:pt x="4131157" y="101688"/>
                  </a:lnTo>
                  <a:lnTo>
                    <a:pt x="4144734" y="121805"/>
                  </a:lnTo>
                  <a:lnTo>
                    <a:pt x="4164850" y="135343"/>
                  </a:lnTo>
                  <a:lnTo>
                    <a:pt x="4189476" y="140296"/>
                  </a:lnTo>
                  <a:lnTo>
                    <a:pt x="4212869" y="135851"/>
                  </a:lnTo>
                  <a:lnTo>
                    <a:pt x="4230154" y="125018"/>
                  </a:lnTo>
                  <a:lnTo>
                    <a:pt x="4232376" y="123609"/>
                  </a:lnTo>
                  <a:lnTo>
                    <a:pt x="4246156" y="105448"/>
                  </a:lnTo>
                  <a:lnTo>
                    <a:pt x="4252633" y="82931"/>
                  </a:lnTo>
                  <a:lnTo>
                    <a:pt x="4547755" y="73113"/>
                  </a:lnTo>
                  <a:lnTo>
                    <a:pt x="4548530" y="78740"/>
                  </a:lnTo>
                  <a:lnTo>
                    <a:pt x="4550245" y="84035"/>
                  </a:lnTo>
                  <a:lnTo>
                    <a:pt x="4552429" y="89014"/>
                  </a:lnTo>
                  <a:lnTo>
                    <a:pt x="4449851" y="150901"/>
                  </a:lnTo>
                  <a:lnTo>
                    <a:pt x="4440161" y="140881"/>
                  </a:lnTo>
                  <a:lnTo>
                    <a:pt x="4428401" y="133273"/>
                  </a:lnTo>
                  <a:lnTo>
                    <a:pt x="4414977" y="128435"/>
                  </a:lnTo>
                  <a:lnTo>
                    <a:pt x="4400283" y="126746"/>
                  </a:lnTo>
                  <a:lnTo>
                    <a:pt x="4375658" y="131699"/>
                  </a:lnTo>
                  <a:lnTo>
                    <a:pt x="4355541" y="145237"/>
                  </a:lnTo>
                  <a:lnTo>
                    <a:pt x="4341965" y="165354"/>
                  </a:lnTo>
                  <a:lnTo>
                    <a:pt x="4336986" y="190042"/>
                  </a:lnTo>
                  <a:lnTo>
                    <a:pt x="4341952" y="214668"/>
                  </a:lnTo>
                  <a:lnTo>
                    <a:pt x="4375632" y="248361"/>
                  </a:lnTo>
                  <a:lnTo>
                    <a:pt x="4400283" y="253339"/>
                  </a:lnTo>
                  <a:lnTo>
                    <a:pt x="4424908" y="248361"/>
                  </a:lnTo>
                  <a:lnTo>
                    <a:pt x="4445038" y="234784"/>
                  </a:lnTo>
                  <a:lnTo>
                    <a:pt x="4458614" y="214668"/>
                  </a:lnTo>
                  <a:lnTo>
                    <a:pt x="4463593" y="190042"/>
                  </a:lnTo>
                  <a:lnTo>
                    <a:pt x="4463237" y="183235"/>
                  </a:lnTo>
                  <a:lnTo>
                    <a:pt x="4462208" y="176657"/>
                  </a:lnTo>
                  <a:lnTo>
                    <a:pt x="4460494" y="170332"/>
                  </a:lnTo>
                  <a:lnTo>
                    <a:pt x="4458144" y="164312"/>
                  </a:lnTo>
                  <a:lnTo>
                    <a:pt x="4480318" y="150901"/>
                  </a:lnTo>
                  <a:lnTo>
                    <a:pt x="4560557" y="102425"/>
                  </a:lnTo>
                  <a:lnTo>
                    <a:pt x="4570349" y="112471"/>
                  </a:lnTo>
                  <a:lnTo>
                    <a:pt x="4582147" y="120142"/>
                  </a:lnTo>
                  <a:lnTo>
                    <a:pt x="4595596" y="125018"/>
                  </a:lnTo>
                  <a:lnTo>
                    <a:pt x="4610303" y="126746"/>
                  </a:lnTo>
                  <a:lnTo>
                    <a:pt x="4613249" y="126746"/>
                  </a:lnTo>
                  <a:lnTo>
                    <a:pt x="4614659" y="126580"/>
                  </a:lnTo>
                  <a:lnTo>
                    <a:pt x="4614697" y="126746"/>
                  </a:lnTo>
                  <a:lnTo>
                    <a:pt x="4630102" y="207022"/>
                  </a:lnTo>
                  <a:lnTo>
                    <a:pt x="4612627" y="215963"/>
                  </a:lnTo>
                  <a:lnTo>
                    <a:pt x="4598809" y="229692"/>
                  </a:lnTo>
                  <a:lnTo>
                    <a:pt x="4589716" y="247116"/>
                  </a:lnTo>
                  <a:lnTo>
                    <a:pt x="4586440" y="267195"/>
                  </a:lnTo>
                  <a:lnTo>
                    <a:pt x="4591418" y="291820"/>
                  </a:lnTo>
                  <a:lnTo>
                    <a:pt x="4604994" y="311937"/>
                  </a:lnTo>
                  <a:lnTo>
                    <a:pt x="4625124" y="325513"/>
                  </a:lnTo>
                  <a:lnTo>
                    <a:pt x="4649749" y="330492"/>
                  </a:lnTo>
                  <a:lnTo>
                    <a:pt x="4674374" y="325513"/>
                  </a:lnTo>
                  <a:lnTo>
                    <a:pt x="4694491" y="311937"/>
                  </a:lnTo>
                  <a:lnTo>
                    <a:pt x="4708068" y="291820"/>
                  </a:lnTo>
                  <a:lnTo>
                    <a:pt x="4713046" y="267195"/>
                  </a:lnTo>
                  <a:lnTo>
                    <a:pt x="4708093" y="242570"/>
                  </a:lnTo>
                  <a:lnTo>
                    <a:pt x="4694555" y="222440"/>
                  </a:lnTo>
                  <a:lnTo>
                    <a:pt x="4674438" y="208876"/>
                  </a:lnTo>
                  <a:lnTo>
                    <a:pt x="4650511" y="204050"/>
                  </a:lnTo>
                  <a:lnTo>
                    <a:pt x="4649749" y="203898"/>
                  </a:lnTo>
                  <a:lnTo>
                    <a:pt x="4646942" y="203898"/>
                  </a:lnTo>
                  <a:lnTo>
                    <a:pt x="4645533" y="204050"/>
                  </a:lnTo>
                  <a:lnTo>
                    <a:pt x="4645507" y="203898"/>
                  </a:lnTo>
                  <a:lnTo>
                    <a:pt x="4630521" y="126580"/>
                  </a:lnTo>
                  <a:lnTo>
                    <a:pt x="4629950" y="123609"/>
                  </a:lnTo>
                  <a:lnTo>
                    <a:pt x="4637214" y="120726"/>
                  </a:lnTo>
                  <a:lnTo>
                    <a:pt x="4644009" y="117030"/>
                  </a:lnTo>
                  <a:lnTo>
                    <a:pt x="4650333" y="112471"/>
                  </a:lnTo>
                  <a:lnTo>
                    <a:pt x="4655832" y="107403"/>
                  </a:lnTo>
                  <a:lnTo>
                    <a:pt x="4826063" y="235712"/>
                  </a:lnTo>
                  <a:lnTo>
                    <a:pt x="4822456" y="242976"/>
                  </a:lnTo>
                  <a:lnTo>
                    <a:pt x="4819815" y="250685"/>
                  </a:lnTo>
                  <a:lnTo>
                    <a:pt x="4818202" y="258787"/>
                  </a:lnTo>
                  <a:lnTo>
                    <a:pt x="4817643" y="267195"/>
                  </a:lnTo>
                  <a:lnTo>
                    <a:pt x="4822634" y="291820"/>
                  </a:lnTo>
                  <a:lnTo>
                    <a:pt x="4836223" y="311937"/>
                  </a:lnTo>
                  <a:lnTo>
                    <a:pt x="4856391" y="325513"/>
                  </a:lnTo>
                  <a:lnTo>
                    <a:pt x="4881105" y="330492"/>
                  </a:lnTo>
                  <a:lnTo>
                    <a:pt x="4905794" y="325513"/>
                  </a:lnTo>
                  <a:lnTo>
                    <a:pt x="4925911" y="311937"/>
                  </a:lnTo>
                  <a:lnTo>
                    <a:pt x="4939449" y="291820"/>
                  </a:lnTo>
                  <a:lnTo>
                    <a:pt x="4944402" y="267195"/>
                  </a:lnTo>
                  <a:close/>
                </a:path>
                <a:path w="10412730" h="330834">
                  <a:moveTo>
                    <a:pt x="6160808" y="44310"/>
                  </a:moveTo>
                  <a:lnTo>
                    <a:pt x="6073559" y="44310"/>
                  </a:lnTo>
                  <a:lnTo>
                    <a:pt x="6024042" y="216154"/>
                  </a:lnTo>
                  <a:lnTo>
                    <a:pt x="6022708" y="216154"/>
                  </a:lnTo>
                  <a:lnTo>
                    <a:pt x="5972213" y="44310"/>
                  </a:lnTo>
                  <a:lnTo>
                    <a:pt x="5885142" y="44310"/>
                  </a:lnTo>
                  <a:lnTo>
                    <a:pt x="5885142" y="286321"/>
                  </a:lnTo>
                  <a:lnTo>
                    <a:pt x="5943092" y="286321"/>
                  </a:lnTo>
                  <a:lnTo>
                    <a:pt x="5943092" y="181190"/>
                  </a:lnTo>
                  <a:lnTo>
                    <a:pt x="5941136" y="133032"/>
                  </a:lnTo>
                  <a:lnTo>
                    <a:pt x="5939612" y="112001"/>
                  </a:lnTo>
                  <a:lnTo>
                    <a:pt x="5941098" y="112001"/>
                  </a:lnTo>
                  <a:lnTo>
                    <a:pt x="5990602" y="286334"/>
                  </a:lnTo>
                  <a:lnTo>
                    <a:pt x="6052883" y="286334"/>
                  </a:lnTo>
                  <a:lnTo>
                    <a:pt x="6101715" y="112344"/>
                  </a:lnTo>
                  <a:lnTo>
                    <a:pt x="6103201" y="112344"/>
                  </a:lnTo>
                  <a:lnTo>
                    <a:pt x="6101207" y="154978"/>
                  </a:lnTo>
                  <a:lnTo>
                    <a:pt x="6100711" y="174701"/>
                  </a:lnTo>
                  <a:lnTo>
                    <a:pt x="6100711" y="286359"/>
                  </a:lnTo>
                  <a:lnTo>
                    <a:pt x="6160808" y="286359"/>
                  </a:lnTo>
                  <a:lnTo>
                    <a:pt x="6160808" y="44310"/>
                  </a:lnTo>
                  <a:close/>
                </a:path>
                <a:path w="10412730" h="330834">
                  <a:moveTo>
                    <a:pt x="10412501" y="176339"/>
                  </a:moveTo>
                  <a:lnTo>
                    <a:pt x="6807200" y="176339"/>
                  </a:lnTo>
                  <a:lnTo>
                    <a:pt x="6807200" y="202603"/>
                  </a:lnTo>
                  <a:lnTo>
                    <a:pt x="10412501" y="202603"/>
                  </a:lnTo>
                  <a:lnTo>
                    <a:pt x="10412501" y="176339"/>
                  </a:lnTo>
                  <a:close/>
                </a:path>
              </a:pathLst>
            </a:custGeom>
            <a:solidFill>
              <a:srgbClr val="FEF7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Rounded Rectangle 12"/>
          <p:cNvSpPr/>
          <p:nvPr/>
        </p:nvSpPr>
        <p:spPr>
          <a:xfrm>
            <a:off x="1280160" y="2514600"/>
            <a:ext cx="15727680" cy="1798320"/>
          </a:xfrm>
          <a:prstGeom prst="roundRect">
            <a:avLst>
              <a:gd name="adj" fmla="val 12000"/>
            </a:avLst>
          </a:prstGeom>
          <a:solidFill>
            <a:srgbClr val="D9E1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691640" y="3002280"/>
            <a:ext cx="822960" cy="822960"/>
          </a:xfrm>
          <a:prstGeom prst="ellipse">
            <a:avLst/>
          </a:prstGeom>
          <a:solidFill>
            <a:srgbClr val="208AB8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spc="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26080" y="2697480"/>
            <a:ext cx="13624560" cy="143255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Is there a plan for incorporating 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harm reduction practices into substance use </a:t>
            </a: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care research? 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How will </a:t>
            </a: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INMHA 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adapt to the evolving epidemiological evidence in this area?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280160" y="4632960"/>
            <a:ext cx="15727680" cy="1798320"/>
          </a:xfrm>
          <a:prstGeom prst="roundRect">
            <a:avLst>
              <a:gd name="adj" fmla="val 12000"/>
            </a:avLst>
          </a:prstGeom>
          <a:solidFill>
            <a:srgbClr val="EEF1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691640" y="5120640"/>
            <a:ext cx="822960" cy="822960"/>
          </a:xfrm>
          <a:prstGeom prst="ellipse">
            <a:avLst/>
          </a:prstGeom>
          <a:solidFill>
            <a:srgbClr val="208AB8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spc="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26080" y="4815840"/>
            <a:ext cx="13624560" cy="143255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Does INMHA have a position on the policy trend towards mandatory 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care and treatment for people at greatest risk?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80160" y="685800"/>
            <a:ext cx="15544800" cy="14630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pc="0" dirty="0" smtClean="0">
                <a:solidFill>
                  <a:srgbClr val="0F2D83"/>
                </a:solidFill>
                <a:latin typeface="Calibri"/>
                <a:cs typeface="Calibri"/>
              </a:rPr>
              <a:t>Member questions (3)</a:t>
            </a:r>
            <a:endParaRPr lang="en-US" sz="2000" spc="0" dirty="0">
              <a:solidFill>
                <a:srgbClr val="4A5A8C"/>
              </a:solidFill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8983980"/>
            <a:ext cx="18288000" cy="1303020"/>
            <a:chOff x="0" y="8983980"/>
            <a:chExt cx="18288000" cy="13030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83980"/>
              <a:ext cx="18288000" cy="13030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12600" y="9757219"/>
              <a:ext cx="1204447" cy="1818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75763" y="9400243"/>
              <a:ext cx="192357" cy="24885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23715" y="9403739"/>
              <a:ext cx="207444" cy="24202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472149" y="9403739"/>
              <a:ext cx="66040" cy="242570"/>
            </a:xfrm>
            <a:custGeom>
              <a:avLst/>
              <a:gdLst/>
              <a:ahLst/>
              <a:cxnLst/>
              <a:rect l="l" t="t" r="r" b="b"/>
              <a:pathLst>
                <a:path w="66040" h="242570">
                  <a:moveTo>
                    <a:pt x="65716" y="242040"/>
                  </a:moveTo>
                  <a:lnTo>
                    <a:pt x="0" y="242040"/>
                  </a:lnTo>
                  <a:lnTo>
                    <a:pt x="0" y="0"/>
                  </a:lnTo>
                  <a:lnTo>
                    <a:pt x="65716" y="0"/>
                  </a:lnTo>
                  <a:lnTo>
                    <a:pt x="65716" y="242040"/>
                  </a:lnTo>
                  <a:close/>
                </a:path>
              </a:pathLst>
            </a:custGeom>
            <a:solidFill>
              <a:srgbClr val="FEF7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97921" y="9400243"/>
              <a:ext cx="169544" cy="24884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938689" y="9359429"/>
              <a:ext cx="10412730" cy="330835"/>
            </a:xfrm>
            <a:custGeom>
              <a:avLst/>
              <a:gdLst/>
              <a:ahLst/>
              <a:cxnLst/>
              <a:rect l="l" t="t" r="r" b="b"/>
              <a:pathLst>
                <a:path w="10412730" h="330834">
                  <a:moveTo>
                    <a:pt x="3605301" y="176339"/>
                  </a:moveTo>
                  <a:lnTo>
                    <a:pt x="0" y="176339"/>
                  </a:lnTo>
                  <a:lnTo>
                    <a:pt x="0" y="202603"/>
                  </a:lnTo>
                  <a:lnTo>
                    <a:pt x="3605301" y="202603"/>
                  </a:lnTo>
                  <a:lnTo>
                    <a:pt x="3605301" y="176339"/>
                  </a:lnTo>
                  <a:close/>
                </a:path>
                <a:path w="10412730" h="330834">
                  <a:moveTo>
                    <a:pt x="4944402" y="267195"/>
                  </a:moveTo>
                  <a:lnTo>
                    <a:pt x="4939423" y="242570"/>
                  </a:lnTo>
                  <a:lnTo>
                    <a:pt x="4926393" y="223253"/>
                  </a:lnTo>
                  <a:lnTo>
                    <a:pt x="4925847" y="222440"/>
                  </a:lnTo>
                  <a:lnTo>
                    <a:pt x="4905730" y="208876"/>
                  </a:lnTo>
                  <a:lnTo>
                    <a:pt x="4881867" y="204050"/>
                  </a:lnTo>
                  <a:lnTo>
                    <a:pt x="4881219" y="203898"/>
                  </a:lnTo>
                  <a:lnTo>
                    <a:pt x="4867948" y="205244"/>
                  </a:lnTo>
                  <a:lnTo>
                    <a:pt x="4855807" y="209080"/>
                  </a:lnTo>
                  <a:lnTo>
                    <a:pt x="4844897" y="215163"/>
                  </a:lnTo>
                  <a:lnTo>
                    <a:pt x="4835499" y="223253"/>
                  </a:lnTo>
                  <a:lnTo>
                    <a:pt x="4681791" y="107403"/>
                  </a:lnTo>
                  <a:lnTo>
                    <a:pt x="4675175" y="102425"/>
                  </a:lnTo>
                  <a:lnTo>
                    <a:pt x="4665256" y="94945"/>
                  </a:lnTo>
                  <a:lnTo>
                    <a:pt x="4668799" y="87680"/>
                  </a:lnTo>
                  <a:lnTo>
                    <a:pt x="4671453" y="79946"/>
                  </a:lnTo>
                  <a:lnTo>
                    <a:pt x="4672838" y="73113"/>
                  </a:lnTo>
                  <a:lnTo>
                    <a:pt x="4673104" y="71793"/>
                  </a:lnTo>
                  <a:lnTo>
                    <a:pt x="4673409" y="67348"/>
                  </a:lnTo>
                  <a:lnTo>
                    <a:pt x="4673663" y="63436"/>
                  </a:lnTo>
                  <a:lnTo>
                    <a:pt x="4673676" y="63284"/>
                  </a:lnTo>
                  <a:lnTo>
                    <a:pt x="4668698" y="38684"/>
                  </a:lnTo>
                  <a:lnTo>
                    <a:pt x="4655109" y="18554"/>
                  </a:lnTo>
                  <a:lnTo>
                    <a:pt x="4634941" y="4978"/>
                  </a:lnTo>
                  <a:lnTo>
                    <a:pt x="4610392" y="38"/>
                  </a:lnTo>
                  <a:lnTo>
                    <a:pt x="4610392" y="63284"/>
                  </a:lnTo>
                  <a:lnTo>
                    <a:pt x="4610392" y="63436"/>
                  </a:lnTo>
                  <a:lnTo>
                    <a:pt x="4610239" y="63436"/>
                  </a:lnTo>
                  <a:lnTo>
                    <a:pt x="4610239" y="63284"/>
                  </a:lnTo>
                  <a:lnTo>
                    <a:pt x="4610392" y="63284"/>
                  </a:lnTo>
                  <a:lnTo>
                    <a:pt x="4610392" y="38"/>
                  </a:lnTo>
                  <a:lnTo>
                    <a:pt x="4567504" y="16662"/>
                  </a:lnTo>
                  <a:lnTo>
                    <a:pt x="4547247" y="57531"/>
                  </a:lnTo>
                  <a:lnTo>
                    <a:pt x="4252125" y="67348"/>
                  </a:lnTo>
                  <a:lnTo>
                    <a:pt x="4244835" y="46075"/>
                  </a:lnTo>
                  <a:lnTo>
                    <a:pt x="4230967" y="29070"/>
                  </a:lnTo>
                  <a:lnTo>
                    <a:pt x="4212006" y="17805"/>
                  </a:lnTo>
                  <a:lnTo>
                    <a:pt x="4189463" y="13716"/>
                  </a:lnTo>
                  <a:lnTo>
                    <a:pt x="4165422" y="18554"/>
                  </a:lnTo>
                  <a:lnTo>
                    <a:pt x="4165015" y="18554"/>
                  </a:lnTo>
                  <a:lnTo>
                    <a:pt x="4144721" y="32207"/>
                  </a:lnTo>
                  <a:lnTo>
                    <a:pt x="4131157" y="52311"/>
                  </a:lnTo>
                  <a:lnTo>
                    <a:pt x="4126179" y="77000"/>
                  </a:lnTo>
                  <a:lnTo>
                    <a:pt x="4131157" y="101688"/>
                  </a:lnTo>
                  <a:lnTo>
                    <a:pt x="4144734" y="121805"/>
                  </a:lnTo>
                  <a:lnTo>
                    <a:pt x="4164850" y="135343"/>
                  </a:lnTo>
                  <a:lnTo>
                    <a:pt x="4189476" y="140296"/>
                  </a:lnTo>
                  <a:lnTo>
                    <a:pt x="4212869" y="135851"/>
                  </a:lnTo>
                  <a:lnTo>
                    <a:pt x="4230154" y="125018"/>
                  </a:lnTo>
                  <a:lnTo>
                    <a:pt x="4232376" y="123609"/>
                  </a:lnTo>
                  <a:lnTo>
                    <a:pt x="4246156" y="105448"/>
                  </a:lnTo>
                  <a:lnTo>
                    <a:pt x="4252633" y="82931"/>
                  </a:lnTo>
                  <a:lnTo>
                    <a:pt x="4547755" y="73113"/>
                  </a:lnTo>
                  <a:lnTo>
                    <a:pt x="4548530" y="78740"/>
                  </a:lnTo>
                  <a:lnTo>
                    <a:pt x="4550245" y="84035"/>
                  </a:lnTo>
                  <a:lnTo>
                    <a:pt x="4552429" y="89014"/>
                  </a:lnTo>
                  <a:lnTo>
                    <a:pt x="4449851" y="150901"/>
                  </a:lnTo>
                  <a:lnTo>
                    <a:pt x="4440161" y="140881"/>
                  </a:lnTo>
                  <a:lnTo>
                    <a:pt x="4428401" y="133273"/>
                  </a:lnTo>
                  <a:lnTo>
                    <a:pt x="4414977" y="128435"/>
                  </a:lnTo>
                  <a:lnTo>
                    <a:pt x="4400283" y="126746"/>
                  </a:lnTo>
                  <a:lnTo>
                    <a:pt x="4375658" y="131699"/>
                  </a:lnTo>
                  <a:lnTo>
                    <a:pt x="4355541" y="145237"/>
                  </a:lnTo>
                  <a:lnTo>
                    <a:pt x="4341965" y="165354"/>
                  </a:lnTo>
                  <a:lnTo>
                    <a:pt x="4336986" y="190042"/>
                  </a:lnTo>
                  <a:lnTo>
                    <a:pt x="4341952" y="214668"/>
                  </a:lnTo>
                  <a:lnTo>
                    <a:pt x="4375632" y="248361"/>
                  </a:lnTo>
                  <a:lnTo>
                    <a:pt x="4400283" y="253339"/>
                  </a:lnTo>
                  <a:lnTo>
                    <a:pt x="4424908" y="248361"/>
                  </a:lnTo>
                  <a:lnTo>
                    <a:pt x="4445038" y="234784"/>
                  </a:lnTo>
                  <a:lnTo>
                    <a:pt x="4458614" y="214668"/>
                  </a:lnTo>
                  <a:lnTo>
                    <a:pt x="4463593" y="190042"/>
                  </a:lnTo>
                  <a:lnTo>
                    <a:pt x="4463237" y="183235"/>
                  </a:lnTo>
                  <a:lnTo>
                    <a:pt x="4462208" y="176657"/>
                  </a:lnTo>
                  <a:lnTo>
                    <a:pt x="4460494" y="170332"/>
                  </a:lnTo>
                  <a:lnTo>
                    <a:pt x="4458144" y="164312"/>
                  </a:lnTo>
                  <a:lnTo>
                    <a:pt x="4480318" y="150901"/>
                  </a:lnTo>
                  <a:lnTo>
                    <a:pt x="4560557" y="102425"/>
                  </a:lnTo>
                  <a:lnTo>
                    <a:pt x="4570349" y="112471"/>
                  </a:lnTo>
                  <a:lnTo>
                    <a:pt x="4582147" y="120142"/>
                  </a:lnTo>
                  <a:lnTo>
                    <a:pt x="4595596" y="125018"/>
                  </a:lnTo>
                  <a:lnTo>
                    <a:pt x="4610303" y="126746"/>
                  </a:lnTo>
                  <a:lnTo>
                    <a:pt x="4613249" y="126746"/>
                  </a:lnTo>
                  <a:lnTo>
                    <a:pt x="4614659" y="126580"/>
                  </a:lnTo>
                  <a:lnTo>
                    <a:pt x="4614697" y="126746"/>
                  </a:lnTo>
                  <a:lnTo>
                    <a:pt x="4630102" y="207022"/>
                  </a:lnTo>
                  <a:lnTo>
                    <a:pt x="4612627" y="215963"/>
                  </a:lnTo>
                  <a:lnTo>
                    <a:pt x="4598809" y="229692"/>
                  </a:lnTo>
                  <a:lnTo>
                    <a:pt x="4589716" y="247116"/>
                  </a:lnTo>
                  <a:lnTo>
                    <a:pt x="4586440" y="267195"/>
                  </a:lnTo>
                  <a:lnTo>
                    <a:pt x="4591418" y="291820"/>
                  </a:lnTo>
                  <a:lnTo>
                    <a:pt x="4604994" y="311937"/>
                  </a:lnTo>
                  <a:lnTo>
                    <a:pt x="4625124" y="325513"/>
                  </a:lnTo>
                  <a:lnTo>
                    <a:pt x="4649749" y="330492"/>
                  </a:lnTo>
                  <a:lnTo>
                    <a:pt x="4674374" y="325513"/>
                  </a:lnTo>
                  <a:lnTo>
                    <a:pt x="4694491" y="311937"/>
                  </a:lnTo>
                  <a:lnTo>
                    <a:pt x="4708068" y="291820"/>
                  </a:lnTo>
                  <a:lnTo>
                    <a:pt x="4713046" y="267195"/>
                  </a:lnTo>
                  <a:lnTo>
                    <a:pt x="4708093" y="242570"/>
                  </a:lnTo>
                  <a:lnTo>
                    <a:pt x="4694555" y="222440"/>
                  </a:lnTo>
                  <a:lnTo>
                    <a:pt x="4674438" y="208876"/>
                  </a:lnTo>
                  <a:lnTo>
                    <a:pt x="4650511" y="204050"/>
                  </a:lnTo>
                  <a:lnTo>
                    <a:pt x="4649749" y="203898"/>
                  </a:lnTo>
                  <a:lnTo>
                    <a:pt x="4646942" y="203898"/>
                  </a:lnTo>
                  <a:lnTo>
                    <a:pt x="4645533" y="204050"/>
                  </a:lnTo>
                  <a:lnTo>
                    <a:pt x="4645507" y="203898"/>
                  </a:lnTo>
                  <a:lnTo>
                    <a:pt x="4630521" y="126580"/>
                  </a:lnTo>
                  <a:lnTo>
                    <a:pt x="4629950" y="123609"/>
                  </a:lnTo>
                  <a:lnTo>
                    <a:pt x="4637214" y="120726"/>
                  </a:lnTo>
                  <a:lnTo>
                    <a:pt x="4644009" y="117030"/>
                  </a:lnTo>
                  <a:lnTo>
                    <a:pt x="4650333" y="112471"/>
                  </a:lnTo>
                  <a:lnTo>
                    <a:pt x="4655832" y="107403"/>
                  </a:lnTo>
                  <a:lnTo>
                    <a:pt x="4826063" y="235712"/>
                  </a:lnTo>
                  <a:lnTo>
                    <a:pt x="4822456" y="242976"/>
                  </a:lnTo>
                  <a:lnTo>
                    <a:pt x="4819815" y="250685"/>
                  </a:lnTo>
                  <a:lnTo>
                    <a:pt x="4818202" y="258787"/>
                  </a:lnTo>
                  <a:lnTo>
                    <a:pt x="4817643" y="267195"/>
                  </a:lnTo>
                  <a:lnTo>
                    <a:pt x="4822634" y="291820"/>
                  </a:lnTo>
                  <a:lnTo>
                    <a:pt x="4836223" y="311937"/>
                  </a:lnTo>
                  <a:lnTo>
                    <a:pt x="4856391" y="325513"/>
                  </a:lnTo>
                  <a:lnTo>
                    <a:pt x="4881105" y="330492"/>
                  </a:lnTo>
                  <a:lnTo>
                    <a:pt x="4905794" y="325513"/>
                  </a:lnTo>
                  <a:lnTo>
                    <a:pt x="4925911" y="311937"/>
                  </a:lnTo>
                  <a:lnTo>
                    <a:pt x="4939449" y="291820"/>
                  </a:lnTo>
                  <a:lnTo>
                    <a:pt x="4944402" y="267195"/>
                  </a:lnTo>
                  <a:close/>
                </a:path>
                <a:path w="10412730" h="330834">
                  <a:moveTo>
                    <a:pt x="6160808" y="44310"/>
                  </a:moveTo>
                  <a:lnTo>
                    <a:pt x="6073559" y="44310"/>
                  </a:lnTo>
                  <a:lnTo>
                    <a:pt x="6024042" y="216154"/>
                  </a:lnTo>
                  <a:lnTo>
                    <a:pt x="6022708" y="216154"/>
                  </a:lnTo>
                  <a:lnTo>
                    <a:pt x="5972213" y="44310"/>
                  </a:lnTo>
                  <a:lnTo>
                    <a:pt x="5885142" y="44310"/>
                  </a:lnTo>
                  <a:lnTo>
                    <a:pt x="5885142" y="286321"/>
                  </a:lnTo>
                  <a:lnTo>
                    <a:pt x="5943092" y="286321"/>
                  </a:lnTo>
                  <a:lnTo>
                    <a:pt x="5943092" y="181190"/>
                  </a:lnTo>
                  <a:lnTo>
                    <a:pt x="5941136" y="133032"/>
                  </a:lnTo>
                  <a:lnTo>
                    <a:pt x="5939612" y="112001"/>
                  </a:lnTo>
                  <a:lnTo>
                    <a:pt x="5941098" y="112001"/>
                  </a:lnTo>
                  <a:lnTo>
                    <a:pt x="5990602" y="286334"/>
                  </a:lnTo>
                  <a:lnTo>
                    <a:pt x="6052883" y="286334"/>
                  </a:lnTo>
                  <a:lnTo>
                    <a:pt x="6101715" y="112344"/>
                  </a:lnTo>
                  <a:lnTo>
                    <a:pt x="6103201" y="112344"/>
                  </a:lnTo>
                  <a:lnTo>
                    <a:pt x="6101207" y="154978"/>
                  </a:lnTo>
                  <a:lnTo>
                    <a:pt x="6100711" y="174701"/>
                  </a:lnTo>
                  <a:lnTo>
                    <a:pt x="6100711" y="286359"/>
                  </a:lnTo>
                  <a:lnTo>
                    <a:pt x="6160808" y="286359"/>
                  </a:lnTo>
                  <a:lnTo>
                    <a:pt x="6160808" y="44310"/>
                  </a:lnTo>
                  <a:close/>
                </a:path>
                <a:path w="10412730" h="330834">
                  <a:moveTo>
                    <a:pt x="10412501" y="176339"/>
                  </a:moveTo>
                  <a:lnTo>
                    <a:pt x="6807200" y="176339"/>
                  </a:lnTo>
                  <a:lnTo>
                    <a:pt x="6807200" y="202603"/>
                  </a:lnTo>
                  <a:lnTo>
                    <a:pt x="10412501" y="202603"/>
                  </a:lnTo>
                  <a:lnTo>
                    <a:pt x="10412501" y="176339"/>
                  </a:lnTo>
                  <a:close/>
                </a:path>
              </a:pathLst>
            </a:custGeom>
            <a:solidFill>
              <a:srgbClr val="FEF7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Rounded Rectangle 12"/>
          <p:cNvSpPr/>
          <p:nvPr/>
        </p:nvSpPr>
        <p:spPr>
          <a:xfrm>
            <a:off x="1280160" y="2514600"/>
            <a:ext cx="15727680" cy="1798320"/>
          </a:xfrm>
          <a:prstGeom prst="roundRect">
            <a:avLst>
              <a:gd name="adj" fmla="val 12000"/>
            </a:avLst>
          </a:prstGeom>
          <a:solidFill>
            <a:srgbClr val="D9E1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691640" y="3002280"/>
            <a:ext cx="822960" cy="822960"/>
          </a:xfrm>
          <a:prstGeom prst="ellipse">
            <a:avLst/>
          </a:prstGeom>
          <a:solidFill>
            <a:srgbClr val="208AB8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spc="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26080" y="2697480"/>
            <a:ext cx="13624560" cy="143255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What is your priority for Indigenous-specific research?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280160" y="4632960"/>
            <a:ext cx="15727680" cy="1798320"/>
          </a:xfrm>
          <a:prstGeom prst="roundRect">
            <a:avLst>
              <a:gd name="adj" fmla="val 12000"/>
            </a:avLst>
          </a:prstGeom>
          <a:solidFill>
            <a:srgbClr val="EEF1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691640" y="5120640"/>
            <a:ext cx="822960" cy="822960"/>
          </a:xfrm>
          <a:prstGeom prst="ellipse">
            <a:avLst/>
          </a:prstGeom>
          <a:solidFill>
            <a:srgbClr val="208AB8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spc="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26080" y="4815840"/>
            <a:ext cx="13624560" cy="143255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Are there ways of making research 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less extractive of communities and their trauma </a:t>
            </a:r>
            <a:r>
              <a:rPr lang="en-US" sz="2400" dirty="0" smtClean="0">
                <a:solidFill>
                  <a:srgbClr val="0F2D83"/>
                </a:solidFill>
                <a:latin typeface="Calibri"/>
                <a:cs typeface="Calibri"/>
              </a:rPr>
              <a:t>while having greater </a:t>
            </a: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impact 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in the field?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280160" y="6751320"/>
            <a:ext cx="15727680" cy="1798320"/>
          </a:xfrm>
          <a:prstGeom prst="roundRect">
            <a:avLst>
              <a:gd name="adj" fmla="val 12000"/>
            </a:avLst>
          </a:prstGeom>
          <a:solidFill>
            <a:srgbClr val="D9E1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691640" y="7238999"/>
            <a:ext cx="822960" cy="822960"/>
          </a:xfrm>
          <a:prstGeom prst="ellipse">
            <a:avLst/>
          </a:prstGeom>
          <a:solidFill>
            <a:srgbClr val="208AB8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spc="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26080" y="6934200"/>
            <a:ext cx="13624560" cy="143255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Has there ever been consideration at INMHA of the </a:t>
            </a:r>
            <a:r>
              <a:rPr lang="en-US" sz="2400" spc="0" dirty="0">
                <a:solidFill>
                  <a:srgbClr val="208AB8"/>
                </a:solidFill>
                <a:latin typeface="Calibri"/>
                <a:cs typeface="Calibri"/>
                <a:hlinkClick r:id="rId8"/>
              </a:rPr>
              <a:t>One Health framework</a:t>
            </a:r>
            <a:r>
              <a:rPr lang="en-US" sz="2400" spc="0" dirty="0" smtClean="0">
                <a:solidFill>
                  <a:srgbClr val="0F2D83"/>
                </a:solidFill>
                <a:latin typeface="Calibri"/>
                <a:cs typeface="Calibri"/>
              </a:rPr>
              <a:t> in the context of alignment with </a:t>
            </a:r>
            <a:r>
              <a:rPr lang="en-US" sz="2400" spc="0" dirty="0">
                <a:solidFill>
                  <a:srgbClr val="0F2D83"/>
                </a:solidFill>
                <a:latin typeface="Calibri"/>
                <a:cs typeface="Calibri"/>
              </a:rPr>
              <a:t>Indigenous ways of knowing and being? How can relationships with the land and animals be incorporated into our understanding of substance use health?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3434" y="1874520"/>
            <a:ext cx="10341943" cy="397801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6400" b="1" i="1" spc="480" dirty="0">
                <a:solidFill>
                  <a:srgbClr val="0F2D83"/>
                </a:solidFill>
                <a:latin typeface="Calibri"/>
                <a:cs typeface="Calibri"/>
              </a:rPr>
              <a:t>Thank </a:t>
            </a:r>
            <a:r>
              <a:rPr lang="en-US" sz="6400" b="1" i="1" spc="459" dirty="0">
                <a:solidFill>
                  <a:srgbClr val="0F2D83"/>
                </a:solidFill>
                <a:latin typeface="Calibri"/>
                <a:cs typeface="Calibri"/>
              </a:rPr>
              <a:t>you</a:t>
            </a:r>
            <a:endParaRPr lang="en-US" sz="6400" b="1" i="1" spc="459" dirty="0">
              <a:solidFill>
                <a:srgbClr val="0F2D83"/>
              </a:solidFill>
              <a:latin typeface="Calibri"/>
              <a:ea typeface="Calibri"/>
              <a:cs typeface="Calibri"/>
            </a:endParaRPr>
          </a:p>
          <a:p>
            <a:pPr marL="12700">
              <a:spcBef>
                <a:spcPts val="3600"/>
              </a:spcBef>
            </a:pPr>
            <a:r>
              <a:rPr lang="en-US" sz="6400" b="1" i="1" spc="459" dirty="0">
                <a:solidFill>
                  <a:srgbClr val="0F2D83"/>
                </a:solidFill>
                <a:latin typeface="Calibri"/>
                <a:cs typeface="Calibri"/>
              </a:rPr>
              <a:t>Merci</a:t>
            </a:r>
            <a:endParaRPr sz="6400" b="1" i="1" dirty="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11" y="1405657"/>
            <a:ext cx="18288000" cy="8881745"/>
            <a:chOff x="-11" y="1405657"/>
            <a:chExt cx="18288000" cy="888174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82983" y="1405657"/>
              <a:ext cx="5651644" cy="63794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248490" y="1956864"/>
              <a:ext cx="4635522" cy="60591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11" y="8984226"/>
              <a:ext cx="18287998" cy="130277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12600" y="9757219"/>
              <a:ext cx="1204447" cy="1818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75763" y="9400243"/>
              <a:ext cx="192357" cy="24885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23715" y="9403739"/>
              <a:ext cx="207444" cy="24202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472149" y="9403739"/>
              <a:ext cx="66040" cy="242570"/>
            </a:xfrm>
            <a:custGeom>
              <a:avLst/>
              <a:gdLst/>
              <a:ahLst/>
              <a:cxnLst/>
              <a:rect l="l" t="t" r="r" b="b"/>
              <a:pathLst>
                <a:path w="66040" h="242570">
                  <a:moveTo>
                    <a:pt x="65716" y="242040"/>
                  </a:moveTo>
                  <a:lnTo>
                    <a:pt x="0" y="242040"/>
                  </a:lnTo>
                  <a:lnTo>
                    <a:pt x="0" y="0"/>
                  </a:lnTo>
                  <a:lnTo>
                    <a:pt x="65716" y="0"/>
                  </a:lnTo>
                  <a:lnTo>
                    <a:pt x="65716" y="242040"/>
                  </a:lnTo>
                  <a:close/>
                </a:path>
              </a:pathLst>
            </a:custGeom>
            <a:solidFill>
              <a:srgbClr val="FEF7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97921" y="9400243"/>
              <a:ext cx="169544" cy="24884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938689" y="9359429"/>
              <a:ext cx="10412730" cy="330835"/>
            </a:xfrm>
            <a:custGeom>
              <a:avLst/>
              <a:gdLst/>
              <a:ahLst/>
              <a:cxnLst/>
              <a:rect l="l" t="t" r="r" b="b"/>
              <a:pathLst>
                <a:path w="10412730" h="330834">
                  <a:moveTo>
                    <a:pt x="3605301" y="176339"/>
                  </a:moveTo>
                  <a:lnTo>
                    <a:pt x="0" y="176339"/>
                  </a:lnTo>
                  <a:lnTo>
                    <a:pt x="0" y="202603"/>
                  </a:lnTo>
                  <a:lnTo>
                    <a:pt x="3605301" y="202603"/>
                  </a:lnTo>
                  <a:lnTo>
                    <a:pt x="3605301" y="176339"/>
                  </a:lnTo>
                  <a:close/>
                </a:path>
                <a:path w="10412730" h="330834">
                  <a:moveTo>
                    <a:pt x="4944402" y="267195"/>
                  </a:moveTo>
                  <a:lnTo>
                    <a:pt x="4939423" y="242570"/>
                  </a:lnTo>
                  <a:lnTo>
                    <a:pt x="4926393" y="223253"/>
                  </a:lnTo>
                  <a:lnTo>
                    <a:pt x="4925847" y="222440"/>
                  </a:lnTo>
                  <a:lnTo>
                    <a:pt x="4905730" y="208876"/>
                  </a:lnTo>
                  <a:lnTo>
                    <a:pt x="4881867" y="204050"/>
                  </a:lnTo>
                  <a:lnTo>
                    <a:pt x="4881219" y="203898"/>
                  </a:lnTo>
                  <a:lnTo>
                    <a:pt x="4867948" y="205244"/>
                  </a:lnTo>
                  <a:lnTo>
                    <a:pt x="4855807" y="209080"/>
                  </a:lnTo>
                  <a:lnTo>
                    <a:pt x="4844897" y="215163"/>
                  </a:lnTo>
                  <a:lnTo>
                    <a:pt x="4835499" y="223253"/>
                  </a:lnTo>
                  <a:lnTo>
                    <a:pt x="4681791" y="107403"/>
                  </a:lnTo>
                  <a:lnTo>
                    <a:pt x="4675175" y="102425"/>
                  </a:lnTo>
                  <a:lnTo>
                    <a:pt x="4665256" y="94945"/>
                  </a:lnTo>
                  <a:lnTo>
                    <a:pt x="4668799" y="87680"/>
                  </a:lnTo>
                  <a:lnTo>
                    <a:pt x="4671453" y="79946"/>
                  </a:lnTo>
                  <a:lnTo>
                    <a:pt x="4672838" y="73113"/>
                  </a:lnTo>
                  <a:lnTo>
                    <a:pt x="4673104" y="71793"/>
                  </a:lnTo>
                  <a:lnTo>
                    <a:pt x="4673409" y="67348"/>
                  </a:lnTo>
                  <a:lnTo>
                    <a:pt x="4673663" y="63436"/>
                  </a:lnTo>
                  <a:lnTo>
                    <a:pt x="4673676" y="63284"/>
                  </a:lnTo>
                  <a:lnTo>
                    <a:pt x="4668698" y="38684"/>
                  </a:lnTo>
                  <a:lnTo>
                    <a:pt x="4655109" y="18554"/>
                  </a:lnTo>
                  <a:lnTo>
                    <a:pt x="4634941" y="4978"/>
                  </a:lnTo>
                  <a:lnTo>
                    <a:pt x="4610392" y="38"/>
                  </a:lnTo>
                  <a:lnTo>
                    <a:pt x="4610392" y="63284"/>
                  </a:lnTo>
                  <a:lnTo>
                    <a:pt x="4610392" y="63436"/>
                  </a:lnTo>
                  <a:lnTo>
                    <a:pt x="4610239" y="63436"/>
                  </a:lnTo>
                  <a:lnTo>
                    <a:pt x="4610239" y="63284"/>
                  </a:lnTo>
                  <a:lnTo>
                    <a:pt x="4610392" y="63284"/>
                  </a:lnTo>
                  <a:lnTo>
                    <a:pt x="4610392" y="38"/>
                  </a:lnTo>
                  <a:lnTo>
                    <a:pt x="4567504" y="16662"/>
                  </a:lnTo>
                  <a:lnTo>
                    <a:pt x="4547247" y="57531"/>
                  </a:lnTo>
                  <a:lnTo>
                    <a:pt x="4252125" y="67348"/>
                  </a:lnTo>
                  <a:lnTo>
                    <a:pt x="4244835" y="46075"/>
                  </a:lnTo>
                  <a:lnTo>
                    <a:pt x="4230967" y="29070"/>
                  </a:lnTo>
                  <a:lnTo>
                    <a:pt x="4212006" y="17805"/>
                  </a:lnTo>
                  <a:lnTo>
                    <a:pt x="4189463" y="13716"/>
                  </a:lnTo>
                  <a:lnTo>
                    <a:pt x="4165422" y="18554"/>
                  </a:lnTo>
                  <a:lnTo>
                    <a:pt x="4165015" y="18554"/>
                  </a:lnTo>
                  <a:lnTo>
                    <a:pt x="4144721" y="32207"/>
                  </a:lnTo>
                  <a:lnTo>
                    <a:pt x="4131157" y="52311"/>
                  </a:lnTo>
                  <a:lnTo>
                    <a:pt x="4126179" y="77000"/>
                  </a:lnTo>
                  <a:lnTo>
                    <a:pt x="4131157" y="101688"/>
                  </a:lnTo>
                  <a:lnTo>
                    <a:pt x="4144734" y="121805"/>
                  </a:lnTo>
                  <a:lnTo>
                    <a:pt x="4164850" y="135343"/>
                  </a:lnTo>
                  <a:lnTo>
                    <a:pt x="4189476" y="140296"/>
                  </a:lnTo>
                  <a:lnTo>
                    <a:pt x="4212869" y="135851"/>
                  </a:lnTo>
                  <a:lnTo>
                    <a:pt x="4230154" y="125018"/>
                  </a:lnTo>
                  <a:lnTo>
                    <a:pt x="4232376" y="123609"/>
                  </a:lnTo>
                  <a:lnTo>
                    <a:pt x="4246156" y="105448"/>
                  </a:lnTo>
                  <a:lnTo>
                    <a:pt x="4252633" y="82931"/>
                  </a:lnTo>
                  <a:lnTo>
                    <a:pt x="4547755" y="73113"/>
                  </a:lnTo>
                  <a:lnTo>
                    <a:pt x="4548530" y="78740"/>
                  </a:lnTo>
                  <a:lnTo>
                    <a:pt x="4550245" y="84035"/>
                  </a:lnTo>
                  <a:lnTo>
                    <a:pt x="4552429" y="89014"/>
                  </a:lnTo>
                  <a:lnTo>
                    <a:pt x="4449851" y="150901"/>
                  </a:lnTo>
                  <a:lnTo>
                    <a:pt x="4440161" y="140881"/>
                  </a:lnTo>
                  <a:lnTo>
                    <a:pt x="4428401" y="133273"/>
                  </a:lnTo>
                  <a:lnTo>
                    <a:pt x="4414977" y="128435"/>
                  </a:lnTo>
                  <a:lnTo>
                    <a:pt x="4400283" y="126746"/>
                  </a:lnTo>
                  <a:lnTo>
                    <a:pt x="4375658" y="131699"/>
                  </a:lnTo>
                  <a:lnTo>
                    <a:pt x="4355541" y="145237"/>
                  </a:lnTo>
                  <a:lnTo>
                    <a:pt x="4341965" y="165354"/>
                  </a:lnTo>
                  <a:lnTo>
                    <a:pt x="4336986" y="190042"/>
                  </a:lnTo>
                  <a:lnTo>
                    <a:pt x="4341952" y="214668"/>
                  </a:lnTo>
                  <a:lnTo>
                    <a:pt x="4375632" y="248361"/>
                  </a:lnTo>
                  <a:lnTo>
                    <a:pt x="4400283" y="253339"/>
                  </a:lnTo>
                  <a:lnTo>
                    <a:pt x="4424908" y="248361"/>
                  </a:lnTo>
                  <a:lnTo>
                    <a:pt x="4445038" y="234784"/>
                  </a:lnTo>
                  <a:lnTo>
                    <a:pt x="4458614" y="214668"/>
                  </a:lnTo>
                  <a:lnTo>
                    <a:pt x="4463593" y="190042"/>
                  </a:lnTo>
                  <a:lnTo>
                    <a:pt x="4463237" y="183235"/>
                  </a:lnTo>
                  <a:lnTo>
                    <a:pt x="4462208" y="176657"/>
                  </a:lnTo>
                  <a:lnTo>
                    <a:pt x="4460494" y="170332"/>
                  </a:lnTo>
                  <a:lnTo>
                    <a:pt x="4458144" y="164312"/>
                  </a:lnTo>
                  <a:lnTo>
                    <a:pt x="4480318" y="150901"/>
                  </a:lnTo>
                  <a:lnTo>
                    <a:pt x="4560557" y="102425"/>
                  </a:lnTo>
                  <a:lnTo>
                    <a:pt x="4570349" y="112471"/>
                  </a:lnTo>
                  <a:lnTo>
                    <a:pt x="4582147" y="120142"/>
                  </a:lnTo>
                  <a:lnTo>
                    <a:pt x="4595596" y="125018"/>
                  </a:lnTo>
                  <a:lnTo>
                    <a:pt x="4610303" y="126746"/>
                  </a:lnTo>
                  <a:lnTo>
                    <a:pt x="4613249" y="126746"/>
                  </a:lnTo>
                  <a:lnTo>
                    <a:pt x="4614659" y="126580"/>
                  </a:lnTo>
                  <a:lnTo>
                    <a:pt x="4614697" y="126746"/>
                  </a:lnTo>
                  <a:lnTo>
                    <a:pt x="4630102" y="207022"/>
                  </a:lnTo>
                  <a:lnTo>
                    <a:pt x="4612627" y="215963"/>
                  </a:lnTo>
                  <a:lnTo>
                    <a:pt x="4598809" y="229692"/>
                  </a:lnTo>
                  <a:lnTo>
                    <a:pt x="4589716" y="247116"/>
                  </a:lnTo>
                  <a:lnTo>
                    <a:pt x="4586440" y="267195"/>
                  </a:lnTo>
                  <a:lnTo>
                    <a:pt x="4591418" y="291820"/>
                  </a:lnTo>
                  <a:lnTo>
                    <a:pt x="4604994" y="311937"/>
                  </a:lnTo>
                  <a:lnTo>
                    <a:pt x="4625124" y="325513"/>
                  </a:lnTo>
                  <a:lnTo>
                    <a:pt x="4649749" y="330492"/>
                  </a:lnTo>
                  <a:lnTo>
                    <a:pt x="4674374" y="325513"/>
                  </a:lnTo>
                  <a:lnTo>
                    <a:pt x="4694491" y="311937"/>
                  </a:lnTo>
                  <a:lnTo>
                    <a:pt x="4708068" y="291820"/>
                  </a:lnTo>
                  <a:lnTo>
                    <a:pt x="4713046" y="267195"/>
                  </a:lnTo>
                  <a:lnTo>
                    <a:pt x="4708093" y="242570"/>
                  </a:lnTo>
                  <a:lnTo>
                    <a:pt x="4694555" y="222440"/>
                  </a:lnTo>
                  <a:lnTo>
                    <a:pt x="4674438" y="208876"/>
                  </a:lnTo>
                  <a:lnTo>
                    <a:pt x="4650511" y="204050"/>
                  </a:lnTo>
                  <a:lnTo>
                    <a:pt x="4649749" y="203898"/>
                  </a:lnTo>
                  <a:lnTo>
                    <a:pt x="4646942" y="203898"/>
                  </a:lnTo>
                  <a:lnTo>
                    <a:pt x="4645533" y="204050"/>
                  </a:lnTo>
                  <a:lnTo>
                    <a:pt x="4645507" y="203898"/>
                  </a:lnTo>
                  <a:lnTo>
                    <a:pt x="4630521" y="126580"/>
                  </a:lnTo>
                  <a:lnTo>
                    <a:pt x="4629950" y="123609"/>
                  </a:lnTo>
                  <a:lnTo>
                    <a:pt x="4637214" y="120726"/>
                  </a:lnTo>
                  <a:lnTo>
                    <a:pt x="4644009" y="117030"/>
                  </a:lnTo>
                  <a:lnTo>
                    <a:pt x="4650333" y="112471"/>
                  </a:lnTo>
                  <a:lnTo>
                    <a:pt x="4655832" y="107403"/>
                  </a:lnTo>
                  <a:lnTo>
                    <a:pt x="4826063" y="235712"/>
                  </a:lnTo>
                  <a:lnTo>
                    <a:pt x="4822456" y="242976"/>
                  </a:lnTo>
                  <a:lnTo>
                    <a:pt x="4819815" y="250685"/>
                  </a:lnTo>
                  <a:lnTo>
                    <a:pt x="4818202" y="258787"/>
                  </a:lnTo>
                  <a:lnTo>
                    <a:pt x="4817643" y="267195"/>
                  </a:lnTo>
                  <a:lnTo>
                    <a:pt x="4822634" y="291820"/>
                  </a:lnTo>
                  <a:lnTo>
                    <a:pt x="4836223" y="311937"/>
                  </a:lnTo>
                  <a:lnTo>
                    <a:pt x="4856391" y="325513"/>
                  </a:lnTo>
                  <a:lnTo>
                    <a:pt x="4881105" y="330492"/>
                  </a:lnTo>
                  <a:lnTo>
                    <a:pt x="4905794" y="325513"/>
                  </a:lnTo>
                  <a:lnTo>
                    <a:pt x="4925911" y="311937"/>
                  </a:lnTo>
                  <a:lnTo>
                    <a:pt x="4939449" y="291820"/>
                  </a:lnTo>
                  <a:lnTo>
                    <a:pt x="4944402" y="267195"/>
                  </a:lnTo>
                  <a:close/>
                </a:path>
                <a:path w="10412730" h="330834">
                  <a:moveTo>
                    <a:pt x="6160808" y="44310"/>
                  </a:moveTo>
                  <a:lnTo>
                    <a:pt x="6073559" y="44310"/>
                  </a:lnTo>
                  <a:lnTo>
                    <a:pt x="6024042" y="216154"/>
                  </a:lnTo>
                  <a:lnTo>
                    <a:pt x="6022708" y="216154"/>
                  </a:lnTo>
                  <a:lnTo>
                    <a:pt x="5972213" y="44310"/>
                  </a:lnTo>
                  <a:lnTo>
                    <a:pt x="5885142" y="44310"/>
                  </a:lnTo>
                  <a:lnTo>
                    <a:pt x="5885142" y="286321"/>
                  </a:lnTo>
                  <a:lnTo>
                    <a:pt x="5943092" y="286321"/>
                  </a:lnTo>
                  <a:lnTo>
                    <a:pt x="5943092" y="181190"/>
                  </a:lnTo>
                  <a:lnTo>
                    <a:pt x="5941136" y="133032"/>
                  </a:lnTo>
                  <a:lnTo>
                    <a:pt x="5939612" y="112001"/>
                  </a:lnTo>
                  <a:lnTo>
                    <a:pt x="5941098" y="112001"/>
                  </a:lnTo>
                  <a:lnTo>
                    <a:pt x="5990602" y="286334"/>
                  </a:lnTo>
                  <a:lnTo>
                    <a:pt x="6052883" y="286334"/>
                  </a:lnTo>
                  <a:lnTo>
                    <a:pt x="6101715" y="112344"/>
                  </a:lnTo>
                  <a:lnTo>
                    <a:pt x="6103201" y="112344"/>
                  </a:lnTo>
                  <a:lnTo>
                    <a:pt x="6101207" y="154978"/>
                  </a:lnTo>
                  <a:lnTo>
                    <a:pt x="6100711" y="174701"/>
                  </a:lnTo>
                  <a:lnTo>
                    <a:pt x="6100711" y="286359"/>
                  </a:lnTo>
                  <a:lnTo>
                    <a:pt x="6160808" y="286359"/>
                  </a:lnTo>
                  <a:lnTo>
                    <a:pt x="6160808" y="44310"/>
                  </a:lnTo>
                  <a:close/>
                </a:path>
                <a:path w="10412730" h="330834">
                  <a:moveTo>
                    <a:pt x="10412501" y="176339"/>
                  </a:moveTo>
                  <a:lnTo>
                    <a:pt x="6807200" y="176339"/>
                  </a:lnTo>
                  <a:lnTo>
                    <a:pt x="6807200" y="202603"/>
                  </a:lnTo>
                  <a:lnTo>
                    <a:pt x="10412501" y="202603"/>
                  </a:lnTo>
                  <a:lnTo>
                    <a:pt x="10412501" y="176339"/>
                  </a:lnTo>
                  <a:close/>
                </a:path>
              </a:pathLst>
            </a:custGeom>
            <a:solidFill>
              <a:srgbClr val="FEF7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08AB8"/>
      </a:hlink>
      <a:folHlink>
        <a:srgbClr val="4A5A8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42b8e00-e63e-4f05-a923-14904bb8625a" xsi:nil="true"/>
    <lcf76f155ced4ddcb4097134ff3c332f xmlns="7710ddab-d1b5-4491-9576-479fac38131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DF177E38A9984E8506C03BBB8BC8B4" ma:contentTypeVersion="11" ma:contentTypeDescription="Create a new document." ma:contentTypeScope="" ma:versionID="41a4280cb39e37076c1ab9844455fc43">
  <xsd:schema xmlns:xsd="http://www.w3.org/2001/XMLSchema" xmlns:xs="http://www.w3.org/2001/XMLSchema" xmlns:p="http://schemas.microsoft.com/office/2006/metadata/properties" xmlns:ns2="7710ddab-d1b5-4491-9576-479fac38131b" xmlns:ns3="942b8e00-e63e-4f05-a923-14904bb8625a" targetNamespace="http://schemas.microsoft.com/office/2006/metadata/properties" ma:root="true" ma:fieldsID="89eecd6d162ab56ce1380c04d7f214a8" ns2:_="" ns3:_="">
    <xsd:import namespace="7710ddab-d1b5-4491-9576-479fac38131b"/>
    <xsd:import namespace="942b8e00-e63e-4f05-a923-14904bb862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10ddab-d1b5-4491-9576-479fac3813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0125e5a-fbbd-4a39-926c-a359310fd2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2b8e00-e63e-4f05-a923-14904bb8625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538c722-a0b8-4c61-a826-42ca89bf0962}" ma:internalName="TaxCatchAll" ma:showField="CatchAllData" ma:web="942b8e00-e63e-4f05-a923-14904bb862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CFBB37-AFAD-4B36-B9E8-D54D330FB357}">
  <ds:schemaRefs>
    <ds:schemaRef ds:uri="http://schemas.microsoft.com/office/2006/metadata/properties"/>
    <ds:schemaRef ds:uri="http://schemas.microsoft.com/office/infopath/2007/PartnerControls"/>
    <ds:schemaRef ds:uri="942b8e00-e63e-4f05-a923-14904bb8625a"/>
    <ds:schemaRef ds:uri="7710ddab-d1b5-4491-9576-479fac38131b"/>
  </ds:schemaRefs>
</ds:datastoreItem>
</file>

<file path=customXml/itemProps2.xml><?xml version="1.0" encoding="utf-8"?>
<ds:datastoreItem xmlns:ds="http://schemas.openxmlformats.org/officeDocument/2006/customXml" ds:itemID="{84046F14-5B4A-4114-AA7B-78F8F17E79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4E1DFF-27DF-47E6-B8AF-66F8796797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10ddab-d1b5-4491-9576-479fac38131b"/>
    <ds:schemaRef ds:uri="942b8e00-e63e-4f05-a923-14904bb862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794</TotalTime>
  <Words>2074</Words>
  <Application>Microsoft Office PowerPoint</Application>
  <PresentationFormat>Personnalisé</PresentationFormat>
  <Paragraphs>184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3" baseType="lpstr">
      <vt:lpstr>Calibri</vt:lpstr>
      <vt:lpstr>Office Theme</vt:lpstr>
      <vt:lpstr>CRISM–INMHA Town Hall Q&amp;A</vt:lpstr>
      <vt:lpstr>Overview</vt:lpstr>
      <vt:lpstr>Results at a glance </vt:lpstr>
      <vt:lpstr>Strengths Share identifying each area as a Canadian strength</vt:lpstr>
      <vt:lpstr>Priorities for the next five years Top national research priorities</vt:lpstr>
      <vt:lpstr>Présentation PowerPoint</vt:lpstr>
      <vt:lpstr>Cross-Node observations</vt:lpstr>
      <vt:lpstr>Member questions</vt:lpstr>
      <vt:lpstr>Member questions (2)</vt:lpstr>
      <vt:lpstr>Member questions (3)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crism_presentation_template_1410</dc:title>
  <dc:creator>Gonzalo Moreno Ruiz De Elvira (CHUM)</dc:creator>
  <cp:keywords>DAGvaH2d97w,BAFqlJHWTdo,0</cp:keywords>
  <cp:lastModifiedBy>Gonzalo Moreno Ruiz De Elvira (CHUM)</cp:lastModifiedBy>
  <cp:revision>83</cp:revision>
  <dcterms:created xsi:type="dcterms:W3CDTF">2026-09-03T19:44:57Z</dcterms:created>
  <dcterms:modified xsi:type="dcterms:W3CDTF">2026-09-29T14:51:34Z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2025-10-14T00:00:00Z</vt:filetime>
  </property>
  <property fmtid="{D5CDD505-2E9C-101B-9397-08002B2CF9AE}" pid="3" name="Creator">
    <vt:lpwstr>Canva</vt:lpwstr>
  </property>
  <property fmtid="{D5CDD505-2E9C-101B-9397-08002B2CF9AE}" pid="4" name="LastSaved">
    <vt:filetime>2025-10-15T00:00:00Z</vt:filetime>
  </property>
  <property fmtid="{D5CDD505-2E9C-101B-9397-08002B2CF9AE}" pid="5" name="Producer">
    <vt:lpwstr>Canva</vt:lpwstr>
  </property>
  <property fmtid="{D5CDD505-2E9C-101B-9397-08002B2CF9AE}" pid="6" name="ContentTypeId">
    <vt:lpwstr>0x01010011DF177E38A9984E8506C03BBB8BC8B4</vt:lpwstr>
  </property>
  <property fmtid="{D5CDD505-2E9C-101B-9397-08002B2CF9AE}" pid="7" name="MSIP_Label_6a7d8d5d-78e2-4a62-9fcd-016eb5e4c57c_Enabled">
    <vt:lpwstr>true</vt:lpwstr>
  </property>
  <property fmtid="{D5CDD505-2E9C-101B-9397-08002B2CF9AE}" pid="8" name="MSIP_Label_6a7d8d5d-78e2-4a62-9fcd-016eb5e4c57c_SetDate">
    <vt:lpwstr>2026-09-03T19:44:57Z</vt:lpwstr>
  </property>
  <property fmtid="{D5CDD505-2E9C-101B-9397-08002B2CF9AE}" pid="9" name="MSIP_Label_6a7d8d5d-78e2-4a62-9fcd-016eb5e4c57c_Method">
    <vt:lpwstr>Standard</vt:lpwstr>
  </property>
  <property fmtid="{D5CDD505-2E9C-101B-9397-08002B2CF9AE}" pid="10" name="MSIP_Label_6a7d8d5d-78e2-4a62-9fcd-016eb5e4c57c_Name">
    <vt:lpwstr>Général</vt:lpwstr>
  </property>
  <property fmtid="{D5CDD505-2E9C-101B-9397-08002B2CF9AE}" pid="11" name="MSIP_Label_6a7d8d5d-78e2-4a62-9fcd-016eb5e4c57c_SiteId">
    <vt:lpwstr>06e1fe28-5f8b-4075-bf6c-ae24be1a7992</vt:lpwstr>
  </property>
  <property fmtid="{D5CDD505-2E9C-101B-9397-08002B2CF9AE}" pid="12" name="MSIP_Label_6a7d8d5d-78e2-4a62-9fcd-016eb5e4c57c_ActionId">
    <vt:lpwstr>2d29487b-54da-47ff-90db-25b4c769695f</vt:lpwstr>
  </property>
  <property fmtid="{D5CDD505-2E9C-101B-9397-08002B2CF9AE}" pid="13" name="MSIP_Label_6a7d8d5d-78e2-4a62-9fcd-016eb5e4c57c_ContentBits">
    <vt:lpwstr>0</vt:lpwstr>
  </property>
</Properties>
</file>